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ags/tag2.xml" ContentType="application/vnd.openxmlformats-officedocument.presentationml.tags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ags/tag3.xml" ContentType="application/vnd.openxmlformats-officedocument.presentationml.tags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61" r:id="rId4"/>
    <p:sldMasterId id="2147483865" r:id="rId5"/>
  </p:sldMasterIdLst>
  <p:notesMasterIdLst>
    <p:notesMasterId r:id="rId15"/>
  </p:notesMasterIdLst>
  <p:sldIdLst>
    <p:sldId id="2147471105" r:id="rId6"/>
    <p:sldId id="2147471112" r:id="rId7"/>
    <p:sldId id="2147471129" r:id="rId8"/>
    <p:sldId id="2147471126" r:id="rId9"/>
    <p:sldId id="2147471121" r:id="rId10"/>
    <p:sldId id="2147471123" r:id="rId11"/>
    <p:sldId id="2147471113" r:id="rId12"/>
    <p:sldId id="2147471114" r:id="rId13"/>
    <p:sldId id="2147471115" r:id="rId14"/>
  </p:sldIdLst>
  <p:sldSz cx="12192000" cy="6858000"/>
  <p:notesSz cx="7023100" cy="9309100"/>
  <p:custDataLst>
    <p:tags r:id="rId16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D4C7CC03-D58F-19A6-1B78-C37C2F12BE02}" name="Zill Ahmed" initials="ZA" userId="S::Zill.Ahmed@howardhughes.com::bb9e00bb-10f2-46b2-9f01-0a094128e537" providerId="AD"/>
  <p188:author id="{BF360807-1EC1-3915-CB42-17907751D9FF}" name="Carlos Olea" initials="CO" userId="S::Carlos.Olea@HowardHughes.com::e27c204c-4bdc-4738-aea1-b9a5bb53d859" providerId="AD"/>
  <p188:author id="{7DE0B00F-C192-6D64-6D93-062094B5C5DC}" name="emilybecher01@gmail.com" initials="em" userId="S::urn:spo:guest#emilybecher01@gmail.com::" providerId="AD"/>
  <p188:author id="{B5AC772A-8A7C-EEB8-D195-098039F3BDA3}" name="Jonathan Goldberg" initials="JG" userId="67e285c8a91ea728" providerId="Windows Live"/>
  <p188:author id="{58570A32-DD11-A927-E631-021BF499BC00}" name="Carlos Olea" initials="CO" userId="S::carlos.olea@howardhughes.com::e27c204c-4bdc-4738-aea1-b9a5bb53d859" providerId="AD"/>
  <p188:author id="{C7267D33-B2B3-33F7-03DA-4BDE369AB4A6}" name="Bhupesh Arora" initials="BA" userId="S::bhupesh.arora@howardhughes.com::86e63220-d68c-4b59-b097-94c539ae8b4b" providerId="AD"/>
  <p188:author id="{121CB95B-B396-B1F2-E29C-416C7A09E56D}" name="Carlos Cortez" initials="CC" userId="S::Carlos.Cortez@HowardHughes.com::de5578c5-fdb1-4c21-9b6f-b70705c0a68e" providerId="AD"/>
  <p188:author id="{C7C9CB63-846D-3417-A73B-16472FB27E21}" name="Bhupesh Arora" initials="BA" userId="S::Bhupesh.Arora@HowardHughes.com::86e63220-d68c-4b59-b097-94c539ae8b4b" providerId="AD"/>
  <p188:author id="{BD159765-6A15-92D4-81F4-BB803A19CCE4}" name="Peter Nguyen" initials="PN" userId="S::peter.nguyen@howardhughes.com::fc09d712-b0c3-4b85-ac0a-0c192c5ce11b" providerId="AD"/>
  <p188:author id="{582F586D-D400-4847-1261-97C5C1142102}" name="Ahmer Malik" initials="AM" userId="S::ahmer.malik@howardhughes.com::ab76bd32-db05-4644-a1ac-3fc9b59b7086" providerId="AD"/>
  <p188:author id="{1AF01C7E-D4D6-1559-F829-BB2DFB413F1C}" name="Carlos Cortez" initials="CC" userId="S::Carlos.Cortez@howardhughes.com::de5578c5-fdb1-4c21-9b6f-b70705c0a68e" providerId="AD"/>
  <p188:author id="{991AF380-9BF2-65B3-6876-B176F6A07AC9}" name="Jake Phillips" initials="JP" userId="S::jake.phillips@howardhughes.com::a0f0a799-3e35-4c80-a2e1-c61cb7035786" providerId="AD"/>
  <p188:author id="{CE103082-E57E-83F4-EA4E-74FC5F5A4DC0}" name="Marcus Spillane" initials="MS" userId="S::marcus.spillane@howardhughes.com::49044962-f94b-4087-9f13-1623985fcc1e" providerId="AD"/>
  <p188:author id="{E5B00796-7879-5402-DB0F-BCAA69DBFE68}" name="Jake Phillips" initials="JP" userId="S::Jake.Phillips@HowardHughes.com::a0f0a799-3e35-4c80-a2e1-c61cb7035786" providerId="AD"/>
  <p188:author id="{0668779E-6203-B31D-3C27-1BF6AAE9B990}" name="Marcus Spillane" initials="MS" userId="S::Marcus.Spillane@HowardHughes.com::49044962-f94b-4087-9f13-1623985fcc1e" providerId="AD"/>
  <p188:author id="{F4AE11A0-D560-9046-3B55-9BDF4E18CD27}" name="Zill Ahmed" initials="ZA" userId="S::Zill.Ahmed@HowardHughes.com::bb9e00bb-10f2-46b2-9f01-0a094128e537" providerId="AD"/>
  <p188:author id="{152904A4-533B-DD25-8525-87E0C0DED643}" name="Eric Rodstein" initials="E" userId="S::Eric.Rodstein@howardhughes.com::e8d33adc-8cf5-4bc5-8b81-de79ae06debf" providerId="AD"/>
  <p188:author id="{B4FFFDAD-0075-C7D8-541F-F8A6D769E9F6}" name="Carlos Cortez" initials="CC" userId="S::carlos.cortez@howardhughes.com::de5578c5-fdb1-4c21-9b6f-b70705c0a68e" providerId="AD"/>
  <p188:author id="{A1D1EEB2-1652-6616-8050-D0B397A09FDF}" name="Sam Massaquoi" initials="SM" userId="S::sam.massaquoi@howardhughes.com::a5a97a1b-c6ae-4034-bb8e-e2dd378a2fb6" providerId="AD"/>
  <p188:author id="{8DCFCDB4-37F7-DB5E-B0D0-4C2601703EDD}" name="Peter Nguyen" initials="PN" userId="S::Peter.Nguyen@howardhughes.com::fc09d712-b0c3-4b85-ac0a-0c192c5ce11b" providerId="AD"/>
  <p188:author id="{2C9B33C1-346B-939B-0432-8260DBDEFFE6}" name="Christopher Forsythe" initials="CF" userId="S::Christopher.Forsythe@HowardHughes.com::4da7fc2f-f4ff-46d5-a202-af567d1157e0" providerId="AD"/>
  <p188:author id="{1CCBFAC5-9057-934D-BA28-1547BCEEED6B}" name="Monte Montoya" initials="MM" userId="S::monte.montoya@howardhughes.com::ba3ab054-a23b-47b1-93be-060ca169aa8d" providerId="AD"/>
  <p188:author id="{4B61C4CE-8347-3066-DFB8-0920739FB216}" name="Jonathan Goldberg" initials="" userId="S::Jonathan.Goldberg@HowardHughes.com::d8913be0-4601-47e7-a0f2-22efbe911c8e" providerId="AD"/>
  <p188:author id="{DC02A8D1-AED5-AF56-50CE-FB47B9F657FD}" name="Christopher Forsythe" initials="CF" userId="S::christopher.forsythe@howardhughes.com::4da7fc2f-f4ff-46d5-a202-af567d1157e0" providerId="AD"/>
  <p188:author id="{366311E9-3C6C-6DF9-F38B-FD565C8B3F5E}" name="Marcus Spillane" initials="" userId="S::Marcus.Spillane@howardhughes.com::49044962-f94b-4087-9f13-1623985fcc1e" providerId="AD"/>
  <p188:author id="{4CDFEBEF-16B7-3D5E-84EA-79DD74992D54}" name="Jonathan Goldberg" initials="JG" userId="S::jonathan.goldberg@howardhughes.com::d8913be0-4601-47e7-a0f2-22efbe911c8e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9D9"/>
    <a:srgbClr val="396A42"/>
    <a:srgbClr val="173458"/>
    <a:srgbClr val="0075CC"/>
    <a:srgbClr val="80BAD9"/>
    <a:srgbClr val="003B5A"/>
    <a:srgbClr val="00B0F0"/>
    <a:srgbClr val="00AFED"/>
    <a:srgbClr val="0F3457"/>
    <a:srgbClr val="2021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22"/>
    <p:restoredTop sz="94658"/>
  </p:normalViewPr>
  <p:slideViewPr>
    <p:cSldViewPr snapToGrid="0">
      <p:cViewPr varScale="1">
        <p:scale>
          <a:sx n="116" d="100"/>
          <a:sy n="116" d="100"/>
        </p:scale>
        <p:origin x="24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8/10/relationships/authors" Target="author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tags" Target="tags/tag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1885204-7CDE-D84D-99FF-DD2DC7E719DA}" type="doc">
      <dgm:prSet loTypeId="urn:microsoft.com/office/officeart/2005/8/layout/venn2" loCatId="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E8089457-05BB-EA42-9D64-EF21C674D10B}">
      <dgm:prSet phldrT="[Text]" custT="1"/>
      <dgm:spPr/>
      <dgm:t>
        <a:bodyPr/>
        <a:lstStyle/>
        <a:p>
          <a:pPr algn="ctr"/>
          <a:r>
            <a:rPr lang="en-US" sz="1200" b="1">
              <a:latin typeface="Aptos" panose="020B0004020202020204" pitchFamily="34" charset="0"/>
            </a:rPr>
            <a:t>Strategic Partners</a:t>
          </a:r>
        </a:p>
      </dgm:t>
    </dgm:pt>
    <dgm:pt modelId="{E14DE2C2-F571-674B-954C-C2ECEE1767AF}" type="parTrans" cxnId="{DE6495BC-A9C7-0143-A3B2-FBCFBDE8D7CC}">
      <dgm:prSet/>
      <dgm:spPr/>
      <dgm:t>
        <a:bodyPr/>
        <a:lstStyle/>
        <a:p>
          <a:endParaRPr lang="en-US" sz="1200"/>
        </a:p>
      </dgm:t>
    </dgm:pt>
    <dgm:pt modelId="{3AEC7C50-39AE-6548-B97F-ED6BC19EE924}" type="sibTrans" cxnId="{DE6495BC-A9C7-0143-A3B2-FBCFBDE8D7CC}">
      <dgm:prSet/>
      <dgm:spPr/>
      <dgm:t>
        <a:bodyPr/>
        <a:lstStyle/>
        <a:p>
          <a:endParaRPr lang="en-US" sz="1200"/>
        </a:p>
      </dgm:t>
    </dgm:pt>
    <dgm:pt modelId="{BFB01926-080A-C949-85FB-BE742E5AAACE}">
      <dgm:prSet phldrT="[Text]" custT="1"/>
      <dgm:spPr/>
      <dgm:t>
        <a:bodyPr/>
        <a:lstStyle/>
        <a:p>
          <a:pPr algn="ctr"/>
          <a:r>
            <a:rPr lang="en-US" sz="1200" b="1">
              <a:latin typeface="Aptos" panose="020B0004020202020204" pitchFamily="34" charset="0"/>
            </a:rPr>
            <a:t>Flexible Contractors</a:t>
          </a:r>
        </a:p>
      </dgm:t>
    </dgm:pt>
    <dgm:pt modelId="{A14B0BB0-D01C-DE4D-B182-2E7F29CE511A}" type="parTrans" cxnId="{41928148-F8DD-A241-BC73-425E7B0EBE69}">
      <dgm:prSet/>
      <dgm:spPr/>
      <dgm:t>
        <a:bodyPr/>
        <a:lstStyle/>
        <a:p>
          <a:endParaRPr lang="en-US" sz="1200"/>
        </a:p>
      </dgm:t>
    </dgm:pt>
    <dgm:pt modelId="{581D54B6-68B7-5D4D-A0B8-4A3A6DEFF6BD}" type="sibTrans" cxnId="{41928148-F8DD-A241-BC73-425E7B0EBE69}">
      <dgm:prSet/>
      <dgm:spPr/>
      <dgm:t>
        <a:bodyPr/>
        <a:lstStyle/>
        <a:p>
          <a:endParaRPr lang="en-US" sz="1200"/>
        </a:p>
      </dgm:t>
    </dgm:pt>
    <dgm:pt modelId="{E5103938-7522-C044-9E66-B8EFDC1C1A64}">
      <dgm:prSet phldrT="[Text]" custT="1"/>
      <dgm:spPr/>
      <dgm:t>
        <a:bodyPr/>
        <a:lstStyle/>
        <a:p>
          <a:pPr algn="ctr"/>
          <a:r>
            <a:rPr lang="en-US" sz="1200" b="1">
              <a:latin typeface="Aptos" panose="020B0004020202020204" pitchFamily="34" charset="0"/>
            </a:rPr>
            <a:t>Full-Time            Equivalents</a:t>
          </a:r>
        </a:p>
      </dgm:t>
    </dgm:pt>
    <dgm:pt modelId="{E2C31D06-3508-0546-BA8F-0AF7E42DDF18}" type="parTrans" cxnId="{9ACE4459-926E-E442-B927-72C99CEEC1AA}">
      <dgm:prSet/>
      <dgm:spPr/>
      <dgm:t>
        <a:bodyPr/>
        <a:lstStyle/>
        <a:p>
          <a:endParaRPr lang="en-US" sz="1200"/>
        </a:p>
      </dgm:t>
    </dgm:pt>
    <dgm:pt modelId="{CD1F3D0E-38E2-8947-8394-0C7E5404F792}" type="sibTrans" cxnId="{9ACE4459-926E-E442-B927-72C99CEEC1AA}">
      <dgm:prSet/>
      <dgm:spPr/>
      <dgm:t>
        <a:bodyPr/>
        <a:lstStyle/>
        <a:p>
          <a:endParaRPr lang="en-US" sz="1200"/>
        </a:p>
      </dgm:t>
    </dgm:pt>
    <dgm:pt modelId="{E24E3C82-A16C-024B-9F07-6884B48A5B51}" type="pres">
      <dgm:prSet presAssocID="{11885204-7CDE-D84D-99FF-DD2DC7E719DA}" presName="Name0" presStyleCnt="0">
        <dgm:presLayoutVars>
          <dgm:chMax val="7"/>
          <dgm:resizeHandles val="exact"/>
        </dgm:presLayoutVars>
      </dgm:prSet>
      <dgm:spPr/>
    </dgm:pt>
    <dgm:pt modelId="{E4F26297-C9F3-DC45-87A5-BC2CDCAA5193}" type="pres">
      <dgm:prSet presAssocID="{11885204-7CDE-D84D-99FF-DD2DC7E719DA}" presName="comp1" presStyleCnt="0"/>
      <dgm:spPr/>
    </dgm:pt>
    <dgm:pt modelId="{0B851F4F-30B0-C345-B9BD-089E1EB2B844}" type="pres">
      <dgm:prSet presAssocID="{11885204-7CDE-D84D-99FF-DD2DC7E719DA}" presName="circle1" presStyleLbl="node1" presStyleIdx="0" presStyleCnt="3"/>
      <dgm:spPr/>
    </dgm:pt>
    <dgm:pt modelId="{EF328E25-9BAE-8B43-9571-D6466ED78B81}" type="pres">
      <dgm:prSet presAssocID="{11885204-7CDE-D84D-99FF-DD2DC7E719DA}" presName="c1text" presStyleLbl="node1" presStyleIdx="0" presStyleCnt="3">
        <dgm:presLayoutVars>
          <dgm:bulletEnabled val="1"/>
        </dgm:presLayoutVars>
      </dgm:prSet>
      <dgm:spPr/>
    </dgm:pt>
    <dgm:pt modelId="{D0525A80-F5A3-664E-AE21-3F1E5077F34F}" type="pres">
      <dgm:prSet presAssocID="{11885204-7CDE-D84D-99FF-DD2DC7E719DA}" presName="comp2" presStyleCnt="0"/>
      <dgm:spPr/>
    </dgm:pt>
    <dgm:pt modelId="{F9018351-C01C-7340-B890-3112E54596DB}" type="pres">
      <dgm:prSet presAssocID="{11885204-7CDE-D84D-99FF-DD2DC7E719DA}" presName="circle2" presStyleLbl="node1" presStyleIdx="1" presStyleCnt="3"/>
      <dgm:spPr/>
    </dgm:pt>
    <dgm:pt modelId="{6055179A-4DFE-E14F-8945-3471A827770F}" type="pres">
      <dgm:prSet presAssocID="{11885204-7CDE-D84D-99FF-DD2DC7E719DA}" presName="c2text" presStyleLbl="node1" presStyleIdx="1" presStyleCnt="3">
        <dgm:presLayoutVars>
          <dgm:bulletEnabled val="1"/>
        </dgm:presLayoutVars>
      </dgm:prSet>
      <dgm:spPr/>
    </dgm:pt>
    <dgm:pt modelId="{C19BAF73-9D0C-DF43-A04E-859565E9C5E0}" type="pres">
      <dgm:prSet presAssocID="{11885204-7CDE-D84D-99FF-DD2DC7E719DA}" presName="comp3" presStyleCnt="0"/>
      <dgm:spPr/>
    </dgm:pt>
    <dgm:pt modelId="{BB9004DC-8F1C-794E-97C9-A79C54A4C349}" type="pres">
      <dgm:prSet presAssocID="{11885204-7CDE-D84D-99FF-DD2DC7E719DA}" presName="circle3" presStyleLbl="node1" presStyleIdx="2" presStyleCnt="3"/>
      <dgm:spPr/>
    </dgm:pt>
    <dgm:pt modelId="{31118FE0-4D58-EC47-968B-4E53C61C9192}" type="pres">
      <dgm:prSet presAssocID="{11885204-7CDE-D84D-99FF-DD2DC7E719DA}" presName="c3text" presStyleLbl="node1" presStyleIdx="2" presStyleCnt="3">
        <dgm:presLayoutVars>
          <dgm:bulletEnabled val="1"/>
        </dgm:presLayoutVars>
      </dgm:prSet>
      <dgm:spPr/>
    </dgm:pt>
  </dgm:ptLst>
  <dgm:cxnLst>
    <dgm:cxn modelId="{DA549424-988A-EA45-B7D6-93E7341D9620}" type="presOf" srcId="{11885204-7CDE-D84D-99FF-DD2DC7E719DA}" destId="{E24E3C82-A16C-024B-9F07-6884B48A5B51}" srcOrd="0" destOrd="0" presId="urn:microsoft.com/office/officeart/2005/8/layout/venn2"/>
    <dgm:cxn modelId="{370B7D35-F1BA-7543-B3DC-7C881127A6A9}" type="presOf" srcId="{BFB01926-080A-C949-85FB-BE742E5AAACE}" destId="{6055179A-4DFE-E14F-8945-3471A827770F}" srcOrd="1" destOrd="0" presId="urn:microsoft.com/office/officeart/2005/8/layout/venn2"/>
    <dgm:cxn modelId="{41928148-F8DD-A241-BC73-425E7B0EBE69}" srcId="{11885204-7CDE-D84D-99FF-DD2DC7E719DA}" destId="{BFB01926-080A-C949-85FB-BE742E5AAACE}" srcOrd="1" destOrd="0" parTransId="{A14B0BB0-D01C-DE4D-B182-2E7F29CE511A}" sibTransId="{581D54B6-68B7-5D4D-A0B8-4A3A6DEFF6BD}"/>
    <dgm:cxn modelId="{935AF84F-04D0-7C42-BF92-E61B9AB44E14}" type="presOf" srcId="{E8089457-05BB-EA42-9D64-EF21C674D10B}" destId="{0B851F4F-30B0-C345-B9BD-089E1EB2B844}" srcOrd="0" destOrd="0" presId="urn:microsoft.com/office/officeart/2005/8/layout/venn2"/>
    <dgm:cxn modelId="{9ACE4459-926E-E442-B927-72C99CEEC1AA}" srcId="{11885204-7CDE-D84D-99FF-DD2DC7E719DA}" destId="{E5103938-7522-C044-9E66-B8EFDC1C1A64}" srcOrd="2" destOrd="0" parTransId="{E2C31D06-3508-0546-BA8F-0AF7E42DDF18}" sibTransId="{CD1F3D0E-38E2-8947-8394-0C7E5404F792}"/>
    <dgm:cxn modelId="{43B7709B-6C98-E044-AF65-60594EF394B8}" type="presOf" srcId="{E5103938-7522-C044-9E66-B8EFDC1C1A64}" destId="{31118FE0-4D58-EC47-968B-4E53C61C9192}" srcOrd="1" destOrd="0" presId="urn:microsoft.com/office/officeart/2005/8/layout/venn2"/>
    <dgm:cxn modelId="{42E2D1A8-C24A-694E-9A8F-8EF72DC1C038}" type="presOf" srcId="{E5103938-7522-C044-9E66-B8EFDC1C1A64}" destId="{BB9004DC-8F1C-794E-97C9-A79C54A4C349}" srcOrd="0" destOrd="0" presId="urn:microsoft.com/office/officeart/2005/8/layout/venn2"/>
    <dgm:cxn modelId="{C45B2FB5-865A-9049-B310-4C36D4A3896F}" type="presOf" srcId="{BFB01926-080A-C949-85FB-BE742E5AAACE}" destId="{F9018351-C01C-7340-B890-3112E54596DB}" srcOrd="0" destOrd="0" presId="urn:microsoft.com/office/officeart/2005/8/layout/venn2"/>
    <dgm:cxn modelId="{DE6495BC-A9C7-0143-A3B2-FBCFBDE8D7CC}" srcId="{11885204-7CDE-D84D-99FF-DD2DC7E719DA}" destId="{E8089457-05BB-EA42-9D64-EF21C674D10B}" srcOrd="0" destOrd="0" parTransId="{E14DE2C2-F571-674B-954C-C2ECEE1767AF}" sibTransId="{3AEC7C50-39AE-6548-B97F-ED6BC19EE924}"/>
    <dgm:cxn modelId="{8A45AEF7-F74D-1348-B8CC-B4EE8C0F3C43}" type="presOf" srcId="{E8089457-05BB-EA42-9D64-EF21C674D10B}" destId="{EF328E25-9BAE-8B43-9571-D6466ED78B81}" srcOrd="1" destOrd="0" presId="urn:microsoft.com/office/officeart/2005/8/layout/venn2"/>
    <dgm:cxn modelId="{9C345C71-1929-E24E-87C6-3ADA3B33C01B}" type="presParOf" srcId="{E24E3C82-A16C-024B-9F07-6884B48A5B51}" destId="{E4F26297-C9F3-DC45-87A5-BC2CDCAA5193}" srcOrd="0" destOrd="0" presId="urn:microsoft.com/office/officeart/2005/8/layout/venn2"/>
    <dgm:cxn modelId="{9BFCDBE7-2499-164F-AF24-0DADF2DD8DC0}" type="presParOf" srcId="{E4F26297-C9F3-DC45-87A5-BC2CDCAA5193}" destId="{0B851F4F-30B0-C345-B9BD-089E1EB2B844}" srcOrd="0" destOrd="0" presId="urn:microsoft.com/office/officeart/2005/8/layout/venn2"/>
    <dgm:cxn modelId="{9D1BA496-7396-6F4A-9D00-8EBBCD6DB1F5}" type="presParOf" srcId="{E4F26297-C9F3-DC45-87A5-BC2CDCAA5193}" destId="{EF328E25-9BAE-8B43-9571-D6466ED78B81}" srcOrd="1" destOrd="0" presId="urn:microsoft.com/office/officeart/2005/8/layout/venn2"/>
    <dgm:cxn modelId="{EBC63801-AD7E-DB4F-93E4-3A9D44D43933}" type="presParOf" srcId="{E24E3C82-A16C-024B-9F07-6884B48A5B51}" destId="{D0525A80-F5A3-664E-AE21-3F1E5077F34F}" srcOrd="1" destOrd="0" presId="urn:microsoft.com/office/officeart/2005/8/layout/venn2"/>
    <dgm:cxn modelId="{B9DA4D97-296A-AA48-B456-BDD48078CEEC}" type="presParOf" srcId="{D0525A80-F5A3-664E-AE21-3F1E5077F34F}" destId="{F9018351-C01C-7340-B890-3112E54596DB}" srcOrd="0" destOrd="0" presId="urn:microsoft.com/office/officeart/2005/8/layout/venn2"/>
    <dgm:cxn modelId="{07A07830-5C43-4C4F-AA53-A98E76A725B6}" type="presParOf" srcId="{D0525A80-F5A3-664E-AE21-3F1E5077F34F}" destId="{6055179A-4DFE-E14F-8945-3471A827770F}" srcOrd="1" destOrd="0" presId="urn:microsoft.com/office/officeart/2005/8/layout/venn2"/>
    <dgm:cxn modelId="{63E4F0D9-DD98-4843-9F6A-DBAFADB8536E}" type="presParOf" srcId="{E24E3C82-A16C-024B-9F07-6884B48A5B51}" destId="{C19BAF73-9D0C-DF43-A04E-859565E9C5E0}" srcOrd="2" destOrd="0" presId="urn:microsoft.com/office/officeart/2005/8/layout/venn2"/>
    <dgm:cxn modelId="{077AE9B5-84CE-2C49-924B-31C0DA48998E}" type="presParOf" srcId="{C19BAF73-9D0C-DF43-A04E-859565E9C5E0}" destId="{BB9004DC-8F1C-794E-97C9-A79C54A4C349}" srcOrd="0" destOrd="0" presId="urn:microsoft.com/office/officeart/2005/8/layout/venn2"/>
    <dgm:cxn modelId="{136E1A47-B02B-3546-9603-AA0EEED842DA}" type="presParOf" srcId="{C19BAF73-9D0C-DF43-A04E-859565E9C5E0}" destId="{31118FE0-4D58-EC47-968B-4E53C61C9192}" srcOrd="1" destOrd="0" presId="urn:microsoft.com/office/officeart/2005/8/layout/ven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B851F4F-30B0-C345-B9BD-089E1EB2B844}">
      <dsp:nvSpPr>
        <dsp:cNvPr id="0" name=""/>
        <dsp:cNvSpPr/>
      </dsp:nvSpPr>
      <dsp:spPr>
        <a:xfrm>
          <a:off x="694749" y="0"/>
          <a:ext cx="2929007" cy="292900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>
              <a:latin typeface="Aptos" panose="020B0004020202020204" pitchFamily="34" charset="0"/>
            </a:rPr>
            <a:t>Strategic Partners</a:t>
          </a:r>
        </a:p>
      </dsp:txBody>
      <dsp:txXfrm>
        <a:off x="1647409" y="146450"/>
        <a:ext cx="1023687" cy="439351"/>
      </dsp:txXfrm>
    </dsp:sp>
    <dsp:sp modelId="{F9018351-C01C-7340-B890-3112E54596DB}">
      <dsp:nvSpPr>
        <dsp:cNvPr id="0" name=""/>
        <dsp:cNvSpPr/>
      </dsp:nvSpPr>
      <dsp:spPr>
        <a:xfrm>
          <a:off x="1060875" y="732251"/>
          <a:ext cx="2196755" cy="2196755"/>
        </a:xfrm>
        <a:prstGeom prst="ellipse">
          <a:avLst/>
        </a:prstGeom>
        <a:solidFill>
          <a:schemeClr val="accent4">
            <a:hueOff val="-19357"/>
            <a:satOff val="-123"/>
            <a:lumOff val="529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>
              <a:latin typeface="Aptos" panose="020B0004020202020204" pitchFamily="34" charset="0"/>
            </a:rPr>
            <a:t>Flexible Contractors</a:t>
          </a:r>
        </a:p>
      </dsp:txBody>
      <dsp:txXfrm>
        <a:off x="1647409" y="869548"/>
        <a:ext cx="1023687" cy="411891"/>
      </dsp:txXfrm>
    </dsp:sp>
    <dsp:sp modelId="{BB9004DC-8F1C-794E-97C9-A79C54A4C349}">
      <dsp:nvSpPr>
        <dsp:cNvPr id="0" name=""/>
        <dsp:cNvSpPr/>
      </dsp:nvSpPr>
      <dsp:spPr>
        <a:xfrm>
          <a:off x="1427001" y="1464503"/>
          <a:ext cx="1464503" cy="1464503"/>
        </a:xfrm>
        <a:prstGeom prst="ellipse">
          <a:avLst/>
        </a:prstGeom>
        <a:solidFill>
          <a:schemeClr val="accent4">
            <a:hueOff val="-38715"/>
            <a:satOff val="-246"/>
            <a:lumOff val="1058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>
              <a:latin typeface="Aptos" panose="020B0004020202020204" pitchFamily="34" charset="0"/>
            </a:rPr>
            <a:t>Full-Time            Equivalents</a:t>
          </a:r>
        </a:p>
      </dsp:txBody>
      <dsp:txXfrm>
        <a:off x="1641473" y="1830629"/>
        <a:ext cx="1035560" cy="73225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2">
  <dgm:title val=""/>
  <dgm:desc val=""/>
  <dgm:catLst>
    <dgm:cat type="relationship" pri="3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1">
      <dgm:if name="Name2" axis="ch" ptType="node" func="cnt" op="lte" val="3">
        <dgm:constrLst>
          <dgm:constr type="w" for="ch" forName="comp1" refType="w"/>
          <dgm:constr type="h" for="ch" forName="comp1" refType="w" refFor="ch" refForName="comp1"/>
          <dgm:constr type="w" for="ch" forName="comp2" refType="w" fact="0.7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5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primFontSz" for="des" ptType="node" op="equ" val="65"/>
        </dgm:constrLst>
      </dgm:if>
      <dgm:if name="Name3" axis="ch" ptType="node" func="cnt" op="equ" val="4">
        <dgm:constrLst>
          <dgm:constr type="w" for="ch" forName="comp1" refType="w"/>
          <dgm:constr type="h" for="ch" forName="comp1" refType="w" refFor="ch" refForName="comp1"/>
          <dgm:constr type="w" for="ch" forName="comp2" refType="w" fact="0.8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6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4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primFontSz" for="des" ptType="node" op="equ" val="65"/>
        </dgm:constrLst>
      </dgm:if>
      <dgm:else name="Name4">
        <dgm:constrLst>
          <dgm:constr type="w" for="ch" forName="comp1" refType="w"/>
          <dgm:constr type="h" for="ch" forName="comp1" refType="w" refFor="ch" refForName="comp1"/>
          <dgm:constr type="w" for="ch" forName="comp2" refType="w" fact="0.8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7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55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w" for="ch" forName="comp5" refType="w" fact="0.4"/>
          <dgm:constr type="h" for="ch" forName="comp5" refType="w" refFor="ch" refForName="comp5"/>
          <dgm:constr type="ctrX" for="ch" forName="comp5" refType="ctrX" refFor="ch" refForName="comp1"/>
          <dgm:constr type="b" for="ch" forName="comp5" refType="b" refFor="ch" refForName="comp1"/>
          <dgm:constr type="w" for="ch" forName="comp6" refType="w" fact="0.25"/>
          <dgm:constr type="h" for="ch" forName="comp6" refType="w" refFor="ch" refForName="comp6"/>
          <dgm:constr type="ctrX" for="ch" forName="comp6" refType="ctrX" refFor="ch" refForName="comp1"/>
          <dgm:constr type="b" for="ch" forName="comp6" refType="b" refFor="ch" refForName="comp1"/>
          <dgm:constr type="w" for="ch" forName="comp7" refType="w" fact="0.15"/>
          <dgm:constr type="h" for="ch" forName="comp7" refType="w" refFor="ch" refForName="comp7"/>
          <dgm:constr type="ctrX" for="ch" forName="comp7" refType="ctrX" refFor="ch" refForName="comp1"/>
          <dgm:constr type="b" for="ch" forName="comp7" refType="b" refFor="ch" refForName="comp1"/>
          <dgm:constr type="primFontSz" for="des" ptType="node" op="equ" val="65"/>
        </dgm:constrLst>
      </dgm:else>
    </dgm:choose>
    <dgm:ruleLst/>
    <dgm:choose name="Name5">
      <dgm:if name="Name6" axis="ch" ptType="node" func="cnt" op="gte" val="1">
        <dgm:layoutNode name="comp1">
          <dgm:alg type="composite"/>
          <dgm:shape xmlns:r="http://schemas.openxmlformats.org/officeDocument/2006/relationships" r:blip="">
            <dgm:adjLst/>
          </dgm:shape>
          <dgm:presOf/>
          <dgm:choose name="Name7">
            <dgm:if name="Name8" axis="ch" ptType="node" func="cnt" op="equ" val="1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5"/>
                <dgm:constr type="w" for="ch" forName="c1text" refType="w" refFor="ch" refForName="circle1" fact="0.70711"/>
                <dgm:constr type="h" for="ch" forName="c1text" refType="h" refFor="ch" refForName="circle1" fact="0.5"/>
              </dgm:constrLst>
            </dgm:if>
            <dgm:if name="Name9" axis="ch" ptType="node" func="cnt" op="equ" val="2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6"/>
                <dgm:constr type="w" for="ch" forName="c1text" refType="w" refFor="ch" refForName="circle1" fact="0.525"/>
                <dgm:constr type="h" for="ch" forName="c1text" refType="h" refFor="ch" refForName="circle1" fact="0.17"/>
              </dgm:constrLst>
            </dgm:if>
            <dgm:if name="Name10" axis="ch" ptType="node" func="cnt" op="equ" val="3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3495"/>
                <dgm:constr type="h" for="ch" forName="c1text" refType="h" refFor="ch" refForName="circle1" fact="0.15"/>
              </dgm:constrLst>
            </dgm:if>
            <dgm:if name="Name11" axis="ch" ptType="node" func="cnt" op="equ" val="4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2796"/>
                <dgm:constr type="h" for="ch" forName="c1text" refType="h" refFor="ch" refForName="circle1" fact="0.15"/>
              </dgm:constrLst>
            </dgm:if>
            <dgm:if name="Name12" axis="ch" ptType="node" func="cnt" op="gte" val="5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"/>
                <dgm:constr type="w" for="ch" forName="c1text" refType="w" refFor="ch" refForName="circle1" fact="0.375"/>
                <dgm:constr type="h" for="ch" forName="c1text" refType="h" refFor="ch" refForName="circle1" fact="0.1"/>
              </dgm:constrLst>
            </dgm:if>
            <dgm:else name="Name13"/>
          </dgm:choose>
          <dgm:ruleLst/>
          <dgm:layoutNode name="circle1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1 1" cnt="1 0"/>
            <dgm:constrLst>
              <dgm:constr type="h" refType="w"/>
            </dgm:constrLst>
            <dgm:ruleLst/>
          </dgm:layoutNode>
          <dgm:layoutNode name="c1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1 1" cnt="1 0"/>
            <dgm:constrLst/>
            <dgm:ruleLst>
              <dgm:rule type="primFontSz" val="5" fact="NaN" max="NaN"/>
            </dgm:ruleLst>
          </dgm:layoutNode>
        </dgm:layoutNode>
      </dgm:if>
      <dgm:else name="Name14"/>
    </dgm:choose>
    <dgm:choose name="Name15">
      <dgm:if name="Name16" axis="ch" ptType="node" func="cnt" op="gte" val="2">
        <dgm:layoutNode name="comp2">
          <dgm:alg type="composite"/>
          <dgm:shape xmlns:r="http://schemas.openxmlformats.org/officeDocument/2006/relationships" r:blip="">
            <dgm:adjLst/>
          </dgm:shape>
          <dgm:presOf/>
          <dgm:choose name="Name17">
            <dgm:if name="Name18" axis="ch" ptType="node" func="cnt" op="equ" val="2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5"/>
                <dgm:constr type="w" for="ch" forName="c2text" refType="w" refFor="ch" refForName="circle2" fact="0.70711"/>
                <dgm:constr type="h" for="ch" forName="c2text" refType="h" refFor="ch" refForName="circle2" fact="0.5"/>
              </dgm:constrLst>
            </dgm:if>
            <dgm:if name="Name19" axis="ch" ptType="node" func="cnt" op="equ" val="3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625"/>
                <dgm:constr type="w" for="ch" forName="c2text" refType="w" refFor="ch" refForName="circle2" fact="0.466"/>
                <dgm:constr type="h" for="ch" forName="c2text" refType="h" refFor="ch" refForName="circle2" fact="0.1875"/>
              </dgm:constrLst>
            </dgm:if>
            <dgm:if name="Name20" axis="ch" ptType="node" func="cnt" op="equ" val="4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"/>
                <dgm:constr type="w" for="ch" forName="c2text" refType="w" refFor="ch" refForName="circle2" fact="0.3495"/>
                <dgm:constr type="h" for="ch" forName="c2text" refType="h" refFor="ch" refForName="circle2" fact="0.18"/>
              </dgm:constrLst>
            </dgm:if>
            <dgm:if name="Name21" axis="ch" ptType="node" func="cnt" op="gte" val="5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15"/>
                <dgm:constr type="w" for="ch" forName="c2text" refType="w" refFor="ch" refForName="circle2" fact="0.43125"/>
                <dgm:constr type="h" for="ch" forName="c2text" refType="h" refFor="ch" refForName="circle2" fact="0.115"/>
              </dgm:constrLst>
            </dgm:if>
            <dgm:else name="Name22"/>
          </dgm:choose>
          <dgm:ruleLst/>
          <dgm:layoutNode name="circle2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2 1" cnt="1 0"/>
            <dgm:constrLst>
              <dgm:constr type="h" refType="w"/>
            </dgm:constrLst>
            <dgm:ruleLst/>
          </dgm:layoutNode>
          <dgm:layoutNode name="c2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2 1" cnt="1 0"/>
            <dgm:constrLst/>
            <dgm:ruleLst>
              <dgm:rule type="primFontSz" val="5" fact="NaN" max="NaN"/>
            </dgm:ruleLst>
          </dgm:layoutNode>
        </dgm:layoutNode>
      </dgm:if>
      <dgm:else name="Name23"/>
    </dgm:choose>
    <dgm:choose name="Name24">
      <dgm:if name="Name25" axis="ch" ptType="node" func="cnt" op="gte" val="3">
        <dgm:layoutNode name="comp3">
          <dgm:alg type="composite"/>
          <dgm:shape xmlns:r="http://schemas.openxmlformats.org/officeDocument/2006/relationships" r:blip="">
            <dgm:adjLst/>
          </dgm:shape>
          <dgm:presOf/>
          <dgm:choose name="Name26">
            <dgm:if name="Name27" axis="ch" ptType="node" func="cnt" op="equ" val="3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5"/>
                <dgm:constr type="w" for="ch" forName="c3text" refType="w" refFor="ch" refForName="circle3" fact="0.70711"/>
                <dgm:constr type="h" for="ch" forName="c3text" refType="h" refFor="ch" refForName="circle3" fact="0.5"/>
              </dgm:constrLst>
            </dgm:if>
            <dgm:if name="Name28" axis="ch" ptType="node" func="cnt" op="equ" val="4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875"/>
                <dgm:constr type="w" for="ch" forName="c3text" refType="w" refFor="ch" refForName="circle3" fact="0.466"/>
                <dgm:constr type="h" for="ch" forName="c3text" refType="h" refFor="ch" refForName="circle3" fact="0.225"/>
              </dgm:constrLst>
            </dgm:if>
            <dgm:if name="Name29" axis="ch" ptType="node" func="cnt" op="gte" val="5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38"/>
                <dgm:constr type="w" for="ch" forName="c3text" refType="w" refFor="ch" refForName="circle3" fact="0.5175"/>
                <dgm:constr type="h" for="ch" forName="c3text" refType="h" refFor="ch" refForName="circle3" fact="0.138"/>
              </dgm:constrLst>
            </dgm:if>
            <dgm:else name="Name30"/>
          </dgm:choose>
          <dgm:ruleLst/>
          <dgm:layoutNode name="circle3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3 1" cnt="1 0"/>
            <dgm:constrLst>
              <dgm:constr type="h" refType="w"/>
            </dgm:constrLst>
            <dgm:ruleLst/>
          </dgm:layoutNode>
          <dgm:layoutNode name="c3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3 1" cnt="1 0"/>
            <dgm:constrLst/>
            <dgm:ruleLst>
              <dgm:rule type="primFontSz" val="5" fact="NaN" max="NaN"/>
            </dgm:ruleLst>
          </dgm:layoutNode>
        </dgm:layoutNode>
      </dgm:if>
      <dgm:else name="Name31"/>
    </dgm:choose>
    <dgm:choose name="Name32">
      <dgm:if name="Name33" axis="ch" ptType="node" func="cnt" op="gte" val="4">
        <dgm:layoutNode name="comp4">
          <dgm:alg type="composite"/>
          <dgm:shape xmlns:r="http://schemas.openxmlformats.org/officeDocument/2006/relationships" r:blip="">
            <dgm:adjLst/>
          </dgm:shape>
          <dgm:presOf/>
          <dgm:choose name="Name34">
            <dgm:if name="Name35" axis="ch" ptType="node" func="cnt" op="equ" val="4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5"/>
                <dgm:constr type="w" for="ch" forName="c4text" refType="w" refFor="ch" refForName="circle4" fact="0.70711"/>
                <dgm:constr type="h" for="ch" forName="c4text" refType="h" refFor="ch" refForName="circle4" fact="0.5"/>
              </dgm:constrLst>
            </dgm:if>
            <dgm:if name="Name36" axis="ch" ptType="node" func="cnt" op="gte" val="5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18"/>
                <dgm:constr type="w" for="ch" forName="c4text" refType="w" refFor="ch" refForName="circle4" fact="0.54"/>
                <dgm:constr type="h" for="ch" forName="c4text" refType="h" refFor="ch" refForName="circle4" fact="0.18"/>
              </dgm:constrLst>
            </dgm:if>
            <dgm:else name="Name37"/>
          </dgm:choose>
          <dgm:ruleLst/>
          <dgm:layoutNode name="circle4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4 1" cnt="1 0"/>
            <dgm:constrLst>
              <dgm:constr type="h" refType="w"/>
            </dgm:constrLst>
            <dgm:ruleLst/>
          </dgm:layoutNode>
          <dgm:layoutNode name="c4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4 1" cnt="1 0"/>
            <dgm:constrLst/>
            <dgm:ruleLst>
              <dgm:rule type="primFontSz" val="5" fact="NaN" max="NaN"/>
            </dgm:ruleLst>
          </dgm:layoutNode>
        </dgm:layoutNode>
      </dgm:if>
      <dgm:else name="Name38"/>
    </dgm:choose>
    <dgm:choose name="Name39">
      <dgm:if name="Name40" axis="ch" ptType="node" func="cnt" op="gte" val="5">
        <dgm:layoutNode name="comp5">
          <dgm:alg type="composite"/>
          <dgm:shape xmlns:r="http://schemas.openxmlformats.org/officeDocument/2006/relationships" r:blip="">
            <dgm:adjLst/>
          </dgm:shape>
          <dgm:presOf/>
          <dgm:choose name="Name41">
            <dgm:if name="Name42" axis="ch" ptType="node" func="cnt" op="equ" val="5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5"/>
                <dgm:constr type="w" for="ch" forName="c5text" refType="w" refFor="ch" refForName="circle5" fact="0.70711"/>
                <dgm:constr type="h" for="ch" forName="c5text" refType="h" refFor="ch" refForName="circle5" fact="0.5"/>
              </dgm:constrLst>
            </dgm:if>
            <dgm:if name="Name43" axis="ch" ptType="node" func="cnt" op="gte" val="6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25"/>
                <dgm:constr type="w" for="ch" forName="c5text" refType="w" refFor="ch" refForName="circle5" fact="0.65"/>
                <dgm:constr type="h" for="ch" forName="c5text" refType="h" refFor="ch" refForName="circle5" fact="0.25"/>
              </dgm:constrLst>
            </dgm:if>
            <dgm:else name="Name44"/>
          </dgm:choose>
          <dgm:ruleLst/>
          <dgm:layoutNode name="circle5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5 1" cnt="1 0"/>
            <dgm:constrLst>
              <dgm:constr type="h" refType="w"/>
            </dgm:constrLst>
            <dgm:ruleLst/>
          </dgm:layoutNode>
          <dgm:layoutNode name="c5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5 1" cnt="1 0"/>
            <dgm:constrLst/>
            <dgm:ruleLst>
              <dgm:rule type="primFontSz" val="5" fact="NaN" max="NaN"/>
            </dgm:ruleLst>
          </dgm:layoutNode>
        </dgm:layoutNode>
      </dgm:if>
      <dgm:else name="Name45"/>
    </dgm:choose>
    <dgm:choose name="Name46">
      <dgm:if name="Name47" axis="ch" ptType="node" func="cnt" op="gte" val="6">
        <dgm:layoutNode name="comp6">
          <dgm:alg type="composite"/>
          <dgm:shape xmlns:r="http://schemas.openxmlformats.org/officeDocument/2006/relationships" r:blip="">
            <dgm:adjLst/>
          </dgm:shape>
          <dgm:presOf/>
          <dgm:choose name="Name48">
            <dgm:if name="Name49" axis="ch" ptType="node" func="cnt" op="equ" val="6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5"/>
                <dgm:constr type="w" for="ch" forName="c6text" refType="w" refFor="ch" refForName="circle6" fact="0.70711"/>
                <dgm:constr type="h" for="ch" forName="c6text" refType="h" refFor="ch" refForName="circle6" fact="0.5"/>
              </dgm:constrLst>
            </dgm:if>
            <dgm:if name="Name50" axis="ch" ptType="node" func="cnt" op="gte" val="7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27"/>
                <dgm:constr type="w" for="ch" forName="c6text" refType="w" refFor="ch" refForName="circle6" fact="0.68"/>
                <dgm:constr type="h" for="ch" forName="c6text" refType="h" refFor="ch" refForName="circle6" fact="0.241"/>
              </dgm:constrLst>
            </dgm:if>
            <dgm:else name="Name51"/>
          </dgm:choose>
          <dgm:ruleLst/>
          <dgm:layoutNode name="circle6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6 1" cnt="1 0"/>
            <dgm:constrLst>
              <dgm:constr type="h" refType="w"/>
            </dgm:constrLst>
            <dgm:ruleLst/>
          </dgm:layoutNode>
          <dgm:layoutNode name="c6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6 1" cnt="1 0"/>
            <dgm:constrLst/>
            <dgm:ruleLst>
              <dgm:rule type="primFontSz" val="5" fact="NaN" max="NaN"/>
            </dgm:ruleLst>
          </dgm:layoutNode>
        </dgm:layoutNode>
      </dgm:if>
      <dgm:else name="Name52"/>
    </dgm:choose>
    <dgm:choose name="Name53">
      <dgm:if name="Name54" axis="ch" ptType="node" func="cnt" op="gte" val="7">
        <dgm:layoutNode name="comp7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circle7" refType="w"/>
            <dgm:constr type="h" for="ch" forName="circle7" refType="h"/>
            <dgm:constr type="ctrX" for="ch" forName="circle7" refType="w" fact="0.5"/>
            <dgm:constr type="ctrY" for="ch" forName="circle7" refType="h" fact="0.5"/>
            <dgm:constr type="ctrX" for="ch" forName="c7text" refType="w" fact="0.5"/>
            <dgm:constr type="ctrY" for="ch" forName="c7text" refType="h" fact="0.5"/>
            <dgm:constr type="w" for="ch" forName="c7text" refType="w" refFor="ch" refForName="circle7" fact="0.70711"/>
            <dgm:constr type="h" for="ch" forName="c7text" refType="h" refFor="ch" refForName="circle7" fact="0.5"/>
          </dgm:constrLst>
          <dgm:ruleLst/>
          <dgm:layoutNode name="circle7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7 1" cnt="1 0"/>
            <dgm:constrLst>
              <dgm:constr type="h" refType="w"/>
            </dgm:constrLst>
            <dgm:ruleLst/>
          </dgm:layoutNode>
          <dgm:layoutNode name="c7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7 1" cnt="1 0"/>
            <dgm:constrLst/>
            <dgm:ruleLst>
              <dgm:rule type="primFontSz" val="5" fact="NaN" max="NaN"/>
            </dgm:ruleLst>
          </dgm:layoutNode>
        </dgm:layoutNode>
      </dgm:if>
      <dgm:else name="Name5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1.pn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2" y="2"/>
            <a:ext cx="3043343" cy="467072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8134" y="2"/>
            <a:ext cx="3043343" cy="467072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r">
              <a:defRPr sz="1200"/>
            </a:lvl1pPr>
          </a:lstStyle>
          <a:p>
            <a:fld id="{89EC3275-00A3-4E18-BC82-6968D0848C27}" type="datetimeFigureOut">
              <a:rPr lang="en-US" smtClean="0"/>
              <a:t>1/27/26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163638"/>
            <a:ext cx="5584825" cy="31416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324" tIns="46662" rIns="93324" bIns="46662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2310" y="4480003"/>
            <a:ext cx="5618480" cy="3665459"/>
          </a:xfrm>
          <a:prstGeom prst="rect">
            <a:avLst/>
          </a:prstGeom>
        </p:spPr>
        <p:txBody>
          <a:bodyPr vert="horz" lIns="93324" tIns="46662" rIns="93324" bIns="46662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2" y="8842030"/>
            <a:ext cx="3043343" cy="467071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8134" y="8842030"/>
            <a:ext cx="3043343" cy="467071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r">
              <a:defRPr sz="1200"/>
            </a:lvl1pPr>
          </a:lstStyle>
          <a:p>
            <a:fld id="{0C1A38CC-8EEB-4E52-80A2-FF81DC0C8D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5185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067BBE-1650-936D-BDD7-85DDB0F894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85519BD-F8CF-01E3-E366-74D1A35692F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50BA251-88E3-B3CA-C046-D3F3426FF0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F4EAFC-1289-CBBA-7968-E93DC387D22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D04B56-EF2E-E843-B96A-DF40D26FDC1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032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03AA1D-11C4-8981-3F23-00554FFB1F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6BD260B-1554-7472-1C0B-087037C4A4E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F63D5ED-F9F7-4274-6919-5F086AB9DE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E6B9FF-0E77-EE81-9DC7-D691C093070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1A38CC-8EEB-4E52-80A2-FF81DC0C8D0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9331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6280F5-5A52-6A31-DE8D-B5C25F592A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25D59D6-347E-134D-D60F-F4EBBE3C3FA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BA6217D-5119-1680-B03A-F6E472BB6B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030EFC-625B-5793-3C85-DA6780A71EB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1A38CC-8EEB-4E52-80A2-FF81DC0C8D0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1923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181D02-833C-2064-3619-9850AF74CC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C033A4C-C0CE-1B65-C25F-4F9C6F5B85B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542DA2E-4A97-77D6-CBC9-A7406CC2FD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DAEDDD-208C-C4F8-D997-8A82BFE438F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1A38CC-8EEB-4E52-80A2-FF81DC0C8D0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1543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F825D8-8501-384F-8BF4-70D18119C4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0C56B70-3D60-6FF3-4B48-1A4AC149BDA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7EA6238-D7C4-B4EB-EAF4-9B14B8DDB2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55D8F5-E980-07C6-2FA5-8797E06AC1A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1A38CC-8EEB-4E52-80A2-FF81DC0C8D0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3871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2AE264-0BD6-CB37-4795-CAA23E90AF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247C618-04EC-8D60-BF23-15B78042BCC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817434A-CE5F-AEAD-0AE4-2162B44D55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2F8D4B-C0F2-6884-29BD-678035FC54E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1A38CC-8EEB-4E52-80A2-FF81DC0C8D0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45500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1F78CE-DF0B-C325-4992-DA9766D973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363925B-021F-BE1D-5E87-7E885AFAF16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5D1F214-70EA-01FE-BE83-AFC9463F24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D259F7-33CA-791C-768F-C8743FC686C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1A38CC-8EEB-4E52-80A2-FF81DC0C8D0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5651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C37AFF-CA36-9F88-D821-4AAE24ED7C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C9814E0-419C-5EA1-51F3-D24EA350263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E1162AF-AEF2-35E1-1F27-75E6FE74A00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4D856-A98A-FC7F-101B-76127EE1DBD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C1A38CC-8EEB-4E52-80A2-FF81DC0C8D0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3676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0.emf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1">
    <p:bg>
      <p:bgPr>
        <a:solidFill>
          <a:srgbClr val="007DB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blue background with white arrows&#10;&#10;Description automatically generated">
            <a:extLst>
              <a:ext uri="{FF2B5EF4-FFF2-40B4-BE49-F238E27FC236}">
                <a16:creationId xmlns:a16="http://schemas.microsoft.com/office/drawing/2014/main" id="{A4D9AC07-F554-200B-24A7-F021C8892BB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85650" cy="6861574"/>
          </a:xfrm>
          <a:prstGeom prst="rect">
            <a:avLst/>
          </a:prstGeom>
        </p:spPr>
      </p:pic>
      <p:pic>
        <p:nvPicPr>
          <p:cNvPr id="19" name="Picture 18" descr="A white letter t on a black background&#10;&#10;Description automatically generated">
            <a:extLst>
              <a:ext uri="{FF2B5EF4-FFF2-40B4-BE49-F238E27FC236}">
                <a16:creationId xmlns:a16="http://schemas.microsoft.com/office/drawing/2014/main" id="{0923716B-5AB5-D2A1-32D4-73F108376C2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l="3030" t="8799" r="1710" b="8571"/>
          <a:stretch/>
        </p:blipFill>
        <p:spPr>
          <a:xfrm>
            <a:off x="406080" y="457200"/>
            <a:ext cx="1253755" cy="231117"/>
          </a:xfrm>
          <a:prstGeom prst="rect">
            <a:avLst/>
          </a:prstGeom>
        </p:spPr>
      </p:pic>
      <p:sp>
        <p:nvSpPr>
          <p:cNvPr id="20" name="Title 18">
            <a:extLst>
              <a:ext uri="{FF2B5EF4-FFF2-40B4-BE49-F238E27FC236}">
                <a16:creationId xmlns:a16="http://schemas.microsoft.com/office/drawing/2014/main" id="{61164360-51CB-EC30-7EA6-2DA4A058A1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6080" y="2419011"/>
            <a:ext cx="4968560" cy="2019977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>
              <a:lnSpc>
                <a:spcPct val="80000"/>
              </a:lnSpc>
              <a:defRPr sz="5400" b="0" i="0">
                <a:solidFill>
                  <a:schemeClr val="bg1"/>
                </a:solidFill>
                <a:latin typeface="Aptos" panose="020B0004020202020204" pitchFamily="34" charset="0"/>
              </a:defRPr>
            </a:lvl1pPr>
          </a:lstStyle>
          <a:p>
            <a:r>
              <a:rPr lang="en-US"/>
              <a:t>Click to add 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17490665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ayou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5876E0C6-1E78-D540-424A-E134E6EF36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085" y="513576"/>
            <a:ext cx="11063553" cy="430887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slide title text</a:t>
            </a:r>
          </a:p>
        </p:txBody>
      </p:sp>
      <p:sp>
        <p:nvSpPr>
          <p:cNvPr id="3" name="Picture Placeholder 9">
            <a:extLst>
              <a:ext uri="{FF2B5EF4-FFF2-40B4-BE49-F238E27FC236}">
                <a16:creationId xmlns:a16="http://schemas.microsoft.com/office/drawing/2014/main" id="{EA723193-1140-5FFD-85A3-30F6F7BEA02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07086" y="1615444"/>
            <a:ext cx="3548019" cy="4511028"/>
          </a:xfrm>
          <a:prstGeom prst="rect">
            <a:avLst/>
          </a:prstGeom>
          <a:solidFill>
            <a:schemeClr val="accent5"/>
          </a:solidFill>
        </p:spPr>
        <p:txBody>
          <a:bodyPr/>
          <a:lstStyle/>
          <a:p>
            <a:endParaRPr lang="en-US"/>
          </a:p>
        </p:txBody>
      </p:sp>
      <p:sp>
        <p:nvSpPr>
          <p:cNvPr id="5" name="Content Placeholder 12">
            <a:extLst>
              <a:ext uri="{FF2B5EF4-FFF2-40B4-BE49-F238E27FC236}">
                <a16:creationId xmlns:a16="http://schemas.microsoft.com/office/drawing/2014/main" id="{D24E5131-B8FC-9A52-64F5-DEACCF96F911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4321541" y="1615449"/>
            <a:ext cx="3545154" cy="1754326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>
              <a:spcAft>
                <a:spcPts val="1200"/>
              </a:spcAft>
              <a:defRPr sz="1400">
                <a:solidFill>
                  <a:schemeClr val="tx2"/>
                </a:solidFill>
              </a:defRPr>
            </a:lvl1pPr>
            <a:lvl2pPr>
              <a:spcAft>
                <a:spcPts val="1200"/>
              </a:spcAft>
              <a:defRPr sz="1400">
                <a:solidFill>
                  <a:schemeClr val="tx2"/>
                </a:solidFill>
              </a:defRPr>
            </a:lvl2pPr>
            <a:lvl3pPr>
              <a:spcAft>
                <a:spcPts val="1200"/>
              </a:spcAft>
              <a:defRPr sz="1400">
                <a:solidFill>
                  <a:schemeClr val="tx2"/>
                </a:solidFill>
              </a:defRPr>
            </a:lvl3pPr>
            <a:lvl4pPr>
              <a:spcAft>
                <a:spcPts val="1200"/>
              </a:spcAft>
              <a:defRPr sz="1400">
                <a:solidFill>
                  <a:schemeClr val="tx2"/>
                </a:solidFill>
              </a:defRPr>
            </a:lvl4pPr>
            <a:lvl5pPr>
              <a:spcAft>
                <a:spcPts val="1200"/>
              </a:spcAft>
              <a:defRPr sz="1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add body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Content Placeholder 12">
            <a:extLst>
              <a:ext uri="{FF2B5EF4-FFF2-40B4-BE49-F238E27FC236}">
                <a16:creationId xmlns:a16="http://schemas.microsoft.com/office/drawing/2014/main" id="{DE037D00-2032-2F8C-EF88-061520650D82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8233131" y="1615449"/>
            <a:ext cx="3545154" cy="1754326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>
              <a:spcAft>
                <a:spcPts val="1200"/>
              </a:spcAft>
              <a:defRPr sz="1400">
                <a:solidFill>
                  <a:schemeClr val="tx2"/>
                </a:solidFill>
              </a:defRPr>
            </a:lvl1pPr>
            <a:lvl2pPr>
              <a:spcAft>
                <a:spcPts val="1200"/>
              </a:spcAft>
              <a:defRPr sz="1400">
                <a:solidFill>
                  <a:schemeClr val="tx2"/>
                </a:solidFill>
              </a:defRPr>
            </a:lvl2pPr>
            <a:lvl3pPr>
              <a:spcAft>
                <a:spcPts val="1200"/>
              </a:spcAft>
              <a:defRPr sz="1400">
                <a:solidFill>
                  <a:schemeClr val="tx2"/>
                </a:solidFill>
              </a:defRPr>
            </a:lvl3pPr>
            <a:lvl4pPr>
              <a:spcAft>
                <a:spcPts val="1200"/>
              </a:spcAft>
              <a:defRPr sz="1400">
                <a:solidFill>
                  <a:schemeClr val="tx2"/>
                </a:solidFill>
              </a:defRPr>
            </a:lvl4pPr>
            <a:lvl5pPr>
              <a:spcAft>
                <a:spcPts val="1200"/>
              </a:spcAft>
              <a:defRPr sz="1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add body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8CA6AA6A-C2D1-C301-E8F8-17AD7BD9614B}"/>
              </a:ext>
            </a:extLst>
          </p:cNvPr>
          <p:cNvCxnSpPr>
            <a:cxnSpLocks/>
          </p:cNvCxnSpPr>
          <p:nvPr userDrawn="1"/>
        </p:nvCxnSpPr>
        <p:spPr>
          <a:xfrm>
            <a:off x="407086" y="1145336"/>
            <a:ext cx="11376927" cy="0"/>
          </a:xfrm>
          <a:prstGeom prst="line">
            <a:avLst/>
          </a:prstGeom>
          <a:ln w="12700">
            <a:solidFill>
              <a:srgbClr val="D6D6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3337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ayout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5876E0C6-1E78-D540-424A-E134E6EF36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086" y="513576"/>
            <a:ext cx="3301885" cy="430887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E9B1BBCB-6699-F488-C191-6A3D9B079A57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407086" y="1651035"/>
            <a:ext cx="3545154" cy="1754326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>
              <a:spcAft>
                <a:spcPts val="1200"/>
              </a:spcAft>
              <a:defRPr sz="1400">
                <a:solidFill>
                  <a:schemeClr val="tx2"/>
                </a:solidFill>
              </a:defRPr>
            </a:lvl1pPr>
            <a:lvl2pPr>
              <a:spcAft>
                <a:spcPts val="1200"/>
              </a:spcAft>
              <a:defRPr sz="1400">
                <a:solidFill>
                  <a:schemeClr val="tx2"/>
                </a:solidFill>
              </a:defRPr>
            </a:lvl2pPr>
            <a:lvl3pPr>
              <a:spcAft>
                <a:spcPts val="1200"/>
              </a:spcAft>
              <a:defRPr sz="1400">
                <a:solidFill>
                  <a:schemeClr val="tx2"/>
                </a:solidFill>
              </a:defRPr>
            </a:lvl3pPr>
            <a:lvl4pPr>
              <a:spcAft>
                <a:spcPts val="1200"/>
              </a:spcAft>
              <a:defRPr sz="1400">
                <a:solidFill>
                  <a:schemeClr val="tx2"/>
                </a:solidFill>
              </a:defRPr>
            </a:lvl4pPr>
            <a:lvl5pPr>
              <a:spcAft>
                <a:spcPts val="1200"/>
              </a:spcAft>
              <a:defRPr sz="1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add body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Picture Placeholder 9">
            <a:extLst>
              <a:ext uri="{FF2B5EF4-FFF2-40B4-BE49-F238E27FC236}">
                <a16:creationId xmlns:a16="http://schemas.microsoft.com/office/drawing/2014/main" id="{FE31BF4B-D7CD-E2DC-F368-F7AABDD745E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268567" y="513577"/>
            <a:ext cx="7515446" cy="5612895"/>
          </a:xfrm>
          <a:prstGeom prst="rect">
            <a:avLst/>
          </a:prstGeom>
          <a:solidFill>
            <a:schemeClr val="accent5"/>
          </a:solidFill>
        </p:spPr>
        <p:txBody>
          <a:bodyPr/>
          <a:lstStyle/>
          <a:p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2FB7284-8CF0-C34C-20E6-D6DBB024E166}"/>
              </a:ext>
            </a:extLst>
          </p:cNvPr>
          <p:cNvCxnSpPr>
            <a:cxnSpLocks/>
          </p:cNvCxnSpPr>
          <p:nvPr userDrawn="1"/>
        </p:nvCxnSpPr>
        <p:spPr>
          <a:xfrm>
            <a:off x="407086" y="1139669"/>
            <a:ext cx="3301885" cy="0"/>
          </a:xfrm>
          <a:prstGeom prst="line">
            <a:avLst/>
          </a:prstGeom>
          <a:ln w="12700">
            <a:solidFill>
              <a:srgbClr val="D6D6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A white x on a black background&#10;&#10;Description automatically generated">
            <a:extLst>
              <a:ext uri="{FF2B5EF4-FFF2-40B4-BE49-F238E27FC236}">
                <a16:creationId xmlns:a16="http://schemas.microsoft.com/office/drawing/2014/main" id="{80CEDBEB-482F-63F6-402D-6DA542302BE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867627" y="1055056"/>
            <a:ext cx="169226" cy="169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76730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ayout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9">
            <a:extLst>
              <a:ext uri="{FF2B5EF4-FFF2-40B4-BE49-F238E27FC236}">
                <a16:creationId xmlns:a16="http://schemas.microsoft.com/office/drawing/2014/main" id="{FE31BF4B-D7CD-E2DC-F368-F7AABDD745E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06830" y="513577"/>
            <a:ext cx="7515446" cy="5612895"/>
          </a:xfrm>
          <a:prstGeom prst="rect">
            <a:avLst/>
          </a:prstGeom>
          <a:solidFill>
            <a:schemeClr val="accent5"/>
          </a:solidFill>
        </p:spPr>
        <p:txBody>
          <a:bodyPr/>
          <a:lstStyle/>
          <a:p>
            <a:endParaRPr lang="en-US"/>
          </a:p>
        </p:txBody>
      </p:sp>
      <p:sp>
        <p:nvSpPr>
          <p:cNvPr id="8" name="Content Placeholder 12">
            <a:extLst>
              <a:ext uri="{FF2B5EF4-FFF2-40B4-BE49-F238E27FC236}">
                <a16:creationId xmlns:a16="http://schemas.microsoft.com/office/drawing/2014/main" id="{FCB0AC69-C5CE-BE0B-3061-CBDFBCE4683E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8155147" y="1651035"/>
            <a:ext cx="3545154" cy="1754326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>
              <a:spcAft>
                <a:spcPts val="1200"/>
              </a:spcAft>
              <a:defRPr sz="1400">
                <a:solidFill>
                  <a:schemeClr val="tx2"/>
                </a:solidFill>
              </a:defRPr>
            </a:lvl1pPr>
            <a:lvl2pPr>
              <a:spcAft>
                <a:spcPts val="1200"/>
              </a:spcAft>
              <a:defRPr sz="1400">
                <a:solidFill>
                  <a:schemeClr val="tx2"/>
                </a:solidFill>
              </a:defRPr>
            </a:lvl2pPr>
            <a:lvl3pPr>
              <a:spcAft>
                <a:spcPts val="1200"/>
              </a:spcAft>
              <a:defRPr sz="1400">
                <a:solidFill>
                  <a:schemeClr val="tx2"/>
                </a:solidFill>
              </a:defRPr>
            </a:lvl3pPr>
            <a:lvl4pPr>
              <a:spcAft>
                <a:spcPts val="1200"/>
              </a:spcAft>
              <a:defRPr sz="1400">
                <a:solidFill>
                  <a:schemeClr val="tx2"/>
                </a:solidFill>
              </a:defRPr>
            </a:lvl4pPr>
            <a:lvl5pPr>
              <a:spcAft>
                <a:spcPts val="1200"/>
              </a:spcAft>
              <a:defRPr sz="1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add body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DE8DCDDA-77E4-C446-78B5-A21A9A9AEDE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5147" y="513577"/>
            <a:ext cx="3301885" cy="430887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9F54D50-B8E2-2531-0D29-EE7C56191647}"/>
              </a:ext>
            </a:extLst>
          </p:cNvPr>
          <p:cNvCxnSpPr>
            <a:cxnSpLocks/>
          </p:cNvCxnSpPr>
          <p:nvPr userDrawn="1"/>
        </p:nvCxnSpPr>
        <p:spPr>
          <a:xfrm>
            <a:off x="8155147" y="1145336"/>
            <a:ext cx="3628866" cy="0"/>
          </a:xfrm>
          <a:prstGeom prst="line">
            <a:avLst/>
          </a:prstGeom>
          <a:ln w="12700">
            <a:solidFill>
              <a:srgbClr val="D6D6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84213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ayout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5876E0C6-1E78-D540-424A-E134E6EF36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086" y="513576"/>
            <a:ext cx="3301885" cy="861774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slide </a:t>
            </a:r>
            <a:br>
              <a:rPr lang="en-US"/>
            </a:br>
            <a:r>
              <a:rPr lang="en-US"/>
              <a:t>title text with 2 lines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E9B1BBCB-6699-F488-C191-6A3D9B079A57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407086" y="2077787"/>
            <a:ext cx="3545154" cy="1754326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>
              <a:spcAft>
                <a:spcPts val="1200"/>
              </a:spcAft>
              <a:defRPr sz="1400">
                <a:solidFill>
                  <a:schemeClr val="tx2"/>
                </a:solidFill>
              </a:defRPr>
            </a:lvl1pPr>
            <a:lvl2pPr>
              <a:spcAft>
                <a:spcPts val="1200"/>
              </a:spcAft>
              <a:defRPr sz="1400">
                <a:solidFill>
                  <a:schemeClr val="tx2"/>
                </a:solidFill>
              </a:defRPr>
            </a:lvl2pPr>
            <a:lvl3pPr>
              <a:spcAft>
                <a:spcPts val="1200"/>
              </a:spcAft>
              <a:defRPr sz="1400">
                <a:solidFill>
                  <a:schemeClr val="tx2"/>
                </a:solidFill>
              </a:defRPr>
            </a:lvl3pPr>
            <a:lvl4pPr>
              <a:spcAft>
                <a:spcPts val="1200"/>
              </a:spcAft>
              <a:defRPr sz="1400">
                <a:solidFill>
                  <a:schemeClr val="tx2"/>
                </a:solidFill>
              </a:defRPr>
            </a:lvl4pPr>
            <a:lvl5pPr>
              <a:spcAft>
                <a:spcPts val="1200"/>
              </a:spcAft>
              <a:defRPr sz="1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add body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Picture Placeholder 9">
            <a:extLst>
              <a:ext uri="{FF2B5EF4-FFF2-40B4-BE49-F238E27FC236}">
                <a16:creationId xmlns:a16="http://schemas.microsoft.com/office/drawing/2014/main" id="{FE31BF4B-D7CD-E2DC-F368-F7AABDD745E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268567" y="513577"/>
            <a:ext cx="7515446" cy="5612895"/>
          </a:xfrm>
          <a:prstGeom prst="rect">
            <a:avLst/>
          </a:prstGeom>
          <a:solidFill>
            <a:schemeClr val="accent5"/>
          </a:solidFill>
        </p:spPr>
        <p:txBody>
          <a:bodyPr/>
          <a:lstStyle/>
          <a:p>
            <a:endParaRPr lang="en-US"/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E0EE4511-1CCD-85D6-4E10-931900DABA31}"/>
              </a:ext>
            </a:extLst>
          </p:cNvPr>
          <p:cNvCxnSpPr>
            <a:cxnSpLocks/>
          </p:cNvCxnSpPr>
          <p:nvPr userDrawn="1"/>
        </p:nvCxnSpPr>
        <p:spPr>
          <a:xfrm>
            <a:off x="407086" y="1679725"/>
            <a:ext cx="3545154" cy="0"/>
          </a:xfrm>
          <a:prstGeom prst="line">
            <a:avLst/>
          </a:prstGeom>
          <a:ln w="12700">
            <a:solidFill>
              <a:srgbClr val="D6D6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13283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ayout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9">
            <a:extLst>
              <a:ext uri="{FF2B5EF4-FFF2-40B4-BE49-F238E27FC236}">
                <a16:creationId xmlns:a16="http://schemas.microsoft.com/office/drawing/2014/main" id="{FE31BF4B-D7CD-E2DC-F368-F7AABDD745E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06830" y="513577"/>
            <a:ext cx="7515446" cy="5612895"/>
          </a:xfrm>
          <a:prstGeom prst="rect">
            <a:avLst/>
          </a:prstGeom>
          <a:solidFill>
            <a:schemeClr val="accent5"/>
          </a:solidFill>
        </p:spPr>
        <p:txBody>
          <a:bodyPr/>
          <a:lstStyle/>
          <a:p>
            <a:endParaRPr lang="en-US"/>
          </a:p>
        </p:txBody>
      </p:sp>
      <p:sp>
        <p:nvSpPr>
          <p:cNvPr id="8" name="Content Placeholder 12">
            <a:extLst>
              <a:ext uri="{FF2B5EF4-FFF2-40B4-BE49-F238E27FC236}">
                <a16:creationId xmlns:a16="http://schemas.microsoft.com/office/drawing/2014/main" id="{DC7042DF-BC47-BCE3-A3A0-EF03C447ECE8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8155147" y="2077787"/>
            <a:ext cx="3545154" cy="1754326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>
              <a:spcAft>
                <a:spcPts val="1200"/>
              </a:spcAft>
              <a:defRPr sz="1400">
                <a:solidFill>
                  <a:schemeClr val="tx2"/>
                </a:solidFill>
              </a:defRPr>
            </a:lvl1pPr>
            <a:lvl2pPr>
              <a:spcAft>
                <a:spcPts val="1200"/>
              </a:spcAft>
              <a:defRPr sz="1400">
                <a:solidFill>
                  <a:schemeClr val="tx2"/>
                </a:solidFill>
              </a:defRPr>
            </a:lvl2pPr>
            <a:lvl3pPr>
              <a:spcAft>
                <a:spcPts val="1200"/>
              </a:spcAft>
              <a:defRPr sz="1400">
                <a:solidFill>
                  <a:schemeClr val="tx2"/>
                </a:solidFill>
              </a:defRPr>
            </a:lvl3pPr>
            <a:lvl4pPr>
              <a:spcAft>
                <a:spcPts val="1200"/>
              </a:spcAft>
              <a:defRPr sz="1400">
                <a:solidFill>
                  <a:schemeClr val="tx2"/>
                </a:solidFill>
              </a:defRPr>
            </a:lvl4pPr>
            <a:lvl5pPr>
              <a:spcAft>
                <a:spcPts val="1200"/>
              </a:spcAft>
              <a:defRPr sz="1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add body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Title Placeholder 1">
            <a:extLst>
              <a:ext uri="{FF2B5EF4-FFF2-40B4-BE49-F238E27FC236}">
                <a16:creationId xmlns:a16="http://schemas.microsoft.com/office/drawing/2014/main" id="{8EBDD6A1-FC4C-FE7B-3ACC-5F5B7E3A35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55147" y="513576"/>
            <a:ext cx="3301885" cy="861774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slide </a:t>
            </a:r>
            <a:br>
              <a:rPr lang="en-US"/>
            </a:br>
            <a:r>
              <a:rPr lang="en-US"/>
              <a:t>title text with 2 lines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0ADC784-CAB7-6E97-8536-0AFD36710B3D}"/>
              </a:ext>
            </a:extLst>
          </p:cNvPr>
          <p:cNvCxnSpPr>
            <a:cxnSpLocks/>
          </p:cNvCxnSpPr>
          <p:nvPr userDrawn="1"/>
        </p:nvCxnSpPr>
        <p:spPr>
          <a:xfrm>
            <a:off x="8155147" y="1570556"/>
            <a:ext cx="3628866" cy="0"/>
          </a:xfrm>
          <a:prstGeom prst="line">
            <a:avLst/>
          </a:prstGeom>
          <a:ln w="12700">
            <a:solidFill>
              <a:srgbClr val="D6D6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98093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ayout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9">
            <a:extLst>
              <a:ext uri="{FF2B5EF4-FFF2-40B4-BE49-F238E27FC236}">
                <a16:creationId xmlns:a16="http://schemas.microsoft.com/office/drawing/2014/main" id="{FE31BF4B-D7CD-E2DC-F368-F7AABDD745E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268567" y="513577"/>
            <a:ext cx="7515446" cy="5612895"/>
          </a:xfrm>
          <a:prstGeom prst="rect">
            <a:avLst/>
          </a:prstGeom>
          <a:solidFill>
            <a:schemeClr val="accent5"/>
          </a:solidFill>
        </p:spPr>
        <p:txBody>
          <a:bodyPr/>
          <a:lstStyle/>
          <a:p>
            <a:endParaRPr lang="en-US"/>
          </a:p>
        </p:txBody>
      </p:sp>
      <p:sp>
        <p:nvSpPr>
          <p:cNvPr id="21" name="Title Placeholder 1">
            <a:extLst>
              <a:ext uri="{FF2B5EF4-FFF2-40B4-BE49-F238E27FC236}">
                <a16:creationId xmlns:a16="http://schemas.microsoft.com/office/drawing/2014/main" id="{7A3D1AB8-2E0A-B167-6972-A006890CA1E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6156" y="516036"/>
            <a:ext cx="3301885" cy="1292662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title with 3 lines of text 3 lines of text</a:t>
            </a:r>
          </a:p>
        </p:txBody>
      </p:sp>
      <p:sp>
        <p:nvSpPr>
          <p:cNvPr id="2" name="Content Placeholder 12">
            <a:extLst>
              <a:ext uri="{FF2B5EF4-FFF2-40B4-BE49-F238E27FC236}">
                <a16:creationId xmlns:a16="http://schemas.microsoft.com/office/drawing/2014/main" id="{FE87379B-7EBC-36D3-099C-58663B2F4537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326156" y="2471550"/>
            <a:ext cx="3545154" cy="1754326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>
              <a:spcAft>
                <a:spcPts val="1200"/>
              </a:spcAft>
              <a:defRPr sz="1400">
                <a:solidFill>
                  <a:schemeClr val="tx2"/>
                </a:solidFill>
              </a:defRPr>
            </a:lvl1pPr>
            <a:lvl2pPr>
              <a:spcAft>
                <a:spcPts val="1200"/>
              </a:spcAft>
              <a:defRPr sz="1400">
                <a:solidFill>
                  <a:schemeClr val="tx2"/>
                </a:solidFill>
              </a:defRPr>
            </a:lvl2pPr>
            <a:lvl3pPr>
              <a:spcAft>
                <a:spcPts val="1200"/>
              </a:spcAft>
              <a:defRPr sz="1400">
                <a:solidFill>
                  <a:schemeClr val="tx2"/>
                </a:solidFill>
              </a:defRPr>
            </a:lvl3pPr>
            <a:lvl4pPr>
              <a:spcAft>
                <a:spcPts val="1200"/>
              </a:spcAft>
              <a:defRPr sz="1400">
                <a:solidFill>
                  <a:schemeClr val="tx2"/>
                </a:solidFill>
              </a:defRPr>
            </a:lvl4pPr>
            <a:lvl5pPr>
              <a:spcAft>
                <a:spcPts val="1200"/>
              </a:spcAft>
              <a:defRPr sz="1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add body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9BA1B44-55E5-C2F9-4527-8CD689DDA580}"/>
              </a:ext>
            </a:extLst>
          </p:cNvPr>
          <p:cNvCxnSpPr>
            <a:cxnSpLocks/>
          </p:cNvCxnSpPr>
          <p:nvPr userDrawn="1"/>
        </p:nvCxnSpPr>
        <p:spPr>
          <a:xfrm>
            <a:off x="407086" y="2001444"/>
            <a:ext cx="3545154" cy="0"/>
          </a:xfrm>
          <a:prstGeom prst="line">
            <a:avLst/>
          </a:prstGeom>
          <a:ln w="12700">
            <a:solidFill>
              <a:srgbClr val="D6D6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26059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ayout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9">
            <a:extLst>
              <a:ext uri="{FF2B5EF4-FFF2-40B4-BE49-F238E27FC236}">
                <a16:creationId xmlns:a16="http://schemas.microsoft.com/office/drawing/2014/main" id="{FE31BF4B-D7CD-E2DC-F368-F7AABDD745E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07086" y="513577"/>
            <a:ext cx="7515446" cy="5612895"/>
          </a:xfrm>
          <a:prstGeom prst="rect">
            <a:avLst/>
          </a:prstGeom>
          <a:solidFill>
            <a:schemeClr val="accent5"/>
          </a:solidFill>
        </p:spPr>
        <p:txBody>
          <a:bodyPr/>
          <a:lstStyle/>
          <a:p>
            <a:endParaRPr lang="en-US"/>
          </a:p>
        </p:txBody>
      </p:sp>
      <p:sp>
        <p:nvSpPr>
          <p:cNvPr id="18" name="Content Placeholder 12">
            <a:extLst>
              <a:ext uri="{FF2B5EF4-FFF2-40B4-BE49-F238E27FC236}">
                <a16:creationId xmlns:a16="http://schemas.microsoft.com/office/drawing/2014/main" id="{A0684D58-4640-D228-EA70-44B519ADB91C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8238859" y="2471550"/>
            <a:ext cx="3545154" cy="1754326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>
              <a:spcAft>
                <a:spcPts val="1200"/>
              </a:spcAft>
              <a:defRPr sz="1400">
                <a:solidFill>
                  <a:schemeClr val="tx2"/>
                </a:solidFill>
              </a:defRPr>
            </a:lvl1pPr>
            <a:lvl2pPr>
              <a:spcAft>
                <a:spcPts val="1200"/>
              </a:spcAft>
              <a:defRPr sz="1400">
                <a:solidFill>
                  <a:schemeClr val="tx2"/>
                </a:solidFill>
              </a:defRPr>
            </a:lvl2pPr>
            <a:lvl3pPr>
              <a:spcAft>
                <a:spcPts val="1200"/>
              </a:spcAft>
              <a:defRPr sz="1400">
                <a:solidFill>
                  <a:schemeClr val="tx2"/>
                </a:solidFill>
              </a:defRPr>
            </a:lvl3pPr>
            <a:lvl4pPr>
              <a:spcAft>
                <a:spcPts val="1200"/>
              </a:spcAft>
              <a:defRPr sz="1400">
                <a:solidFill>
                  <a:schemeClr val="tx2"/>
                </a:solidFill>
              </a:defRPr>
            </a:lvl4pPr>
            <a:lvl5pPr>
              <a:spcAft>
                <a:spcPts val="1200"/>
              </a:spcAft>
              <a:defRPr sz="1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add body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1" name="Title Placeholder 1">
            <a:extLst>
              <a:ext uri="{FF2B5EF4-FFF2-40B4-BE49-F238E27FC236}">
                <a16:creationId xmlns:a16="http://schemas.microsoft.com/office/drawing/2014/main" id="{7A3D1AB8-2E0A-B167-6972-A006890CA1E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38859" y="513576"/>
            <a:ext cx="3301885" cy="1292662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title with 3 lines of text 3 lines of text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0948FAF-D254-1AE4-8548-5B0B044D6B4D}"/>
              </a:ext>
            </a:extLst>
          </p:cNvPr>
          <p:cNvCxnSpPr>
            <a:cxnSpLocks/>
          </p:cNvCxnSpPr>
          <p:nvPr userDrawn="1"/>
        </p:nvCxnSpPr>
        <p:spPr>
          <a:xfrm>
            <a:off x="8238859" y="2001444"/>
            <a:ext cx="3545154" cy="0"/>
          </a:xfrm>
          <a:prstGeom prst="line">
            <a:avLst/>
          </a:prstGeom>
          <a:ln w="12700">
            <a:solidFill>
              <a:srgbClr val="D6D6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78439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ayout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5876E0C6-1E78-D540-424A-E134E6EF36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086" y="513576"/>
            <a:ext cx="11063554" cy="430887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slide title text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E9B1BBCB-6699-F488-C191-6A3D9B079A57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407086" y="1615449"/>
            <a:ext cx="3545154" cy="1754326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>
              <a:spcAft>
                <a:spcPts val="1200"/>
              </a:spcAft>
              <a:defRPr sz="1400">
                <a:solidFill>
                  <a:schemeClr val="tx2"/>
                </a:solidFill>
              </a:defRPr>
            </a:lvl1pPr>
            <a:lvl2pPr>
              <a:spcAft>
                <a:spcPts val="1200"/>
              </a:spcAft>
              <a:defRPr sz="1400">
                <a:solidFill>
                  <a:schemeClr val="tx2"/>
                </a:solidFill>
              </a:defRPr>
            </a:lvl2pPr>
            <a:lvl3pPr>
              <a:spcAft>
                <a:spcPts val="1200"/>
              </a:spcAft>
              <a:defRPr sz="1400">
                <a:solidFill>
                  <a:schemeClr val="tx2"/>
                </a:solidFill>
              </a:defRPr>
            </a:lvl3pPr>
            <a:lvl4pPr>
              <a:spcAft>
                <a:spcPts val="1200"/>
              </a:spcAft>
              <a:defRPr sz="1400">
                <a:solidFill>
                  <a:schemeClr val="tx2"/>
                </a:solidFill>
              </a:defRPr>
            </a:lvl4pPr>
            <a:lvl5pPr>
              <a:spcAft>
                <a:spcPts val="1200"/>
              </a:spcAft>
              <a:defRPr sz="1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add body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Content Placeholder 12">
            <a:extLst>
              <a:ext uri="{FF2B5EF4-FFF2-40B4-BE49-F238E27FC236}">
                <a16:creationId xmlns:a16="http://schemas.microsoft.com/office/drawing/2014/main" id="{B179015B-9327-19AF-4235-1A31659E53CA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4321540" y="1615449"/>
            <a:ext cx="3545154" cy="1754326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>
              <a:spcAft>
                <a:spcPts val="1200"/>
              </a:spcAft>
              <a:defRPr sz="1400">
                <a:solidFill>
                  <a:schemeClr val="tx2"/>
                </a:solidFill>
              </a:defRPr>
            </a:lvl1pPr>
            <a:lvl2pPr>
              <a:spcAft>
                <a:spcPts val="1200"/>
              </a:spcAft>
              <a:defRPr sz="1400">
                <a:solidFill>
                  <a:schemeClr val="tx2"/>
                </a:solidFill>
              </a:defRPr>
            </a:lvl2pPr>
            <a:lvl3pPr>
              <a:spcAft>
                <a:spcPts val="1200"/>
              </a:spcAft>
              <a:defRPr sz="1400">
                <a:solidFill>
                  <a:schemeClr val="tx2"/>
                </a:solidFill>
              </a:defRPr>
            </a:lvl3pPr>
            <a:lvl4pPr>
              <a:spcAft>
                <a:spcPts val="1200"/>
              </a:spcAft>
              <a:defRPr sz="1400">
                <a:solidFill>
                  <a:schemeClr val="tx2"/>
                </a:solidFill>
              </a:defRPr>
            </a:lvl4pPr>
            <a:lvl5pPr>
              <a:spcAft>
                <a:spcPts val="1200"/>
              </a:spcAft>
              <a:defRPr sz="1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add body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12">
            <a:extLst>
              <a:ext uri="{FF2B5EF4-FFF2-40B4-BE49-F238E27FC236}">
                <a16:creationId xmlns:a16="http://schemas.microsoft.com/office/drawing/2014/main" id="{09569594-6BB9-BCA9-EE40-B01A881B0CB9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235994" y="1615449"/>
            <a:ext cx="3545154" cy="1754326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>
              <a:spcAft>
                <a:spcPts val="1200"/>
              </a:spcAft>
              <a:defRPr sz="1400">
                <a:solidFill>
                  <a:schemeClr val="tx2"/>
                </a:solidFill>
              </a:defRPr>
            </a:lvl1pPr>
            <a:lvl2pPr>
              <a:spcAft>
                <a:spcPts val="1200"/>
              </a:spcAft>
              <a:defRPr sz="1400">
                <a:solidFill>
                  <a:schemeClr val="tx2"/>
                </a:solidFill>
              </a:defRPr>
            </a:lvl2pPr>
            <a:lvl3pPr>
              <a:spcAft>
                <a:spcPts val="1200"/>
              </a:spcAft>
              <a:defRPr sz="1400">
                <a:solidFill>
                  <a:schemeClr val="tx2"/>
                </a:solidFill>
              </a:defRPr>
            </a:lvl3pPr>
            <a:lvl4pPr>
              <a:spcAft>
                <a:spcPts val="1200"/>
              </a:spcAft>
              <a:defRPr sz="1400">
                <a:solidFill>
                  <a:schemeClr val="tx2"/>
                </a:solidFill>
              </a:defRPr>
            </a:lvl4pPr>
            <a:lvl5pPr>
              <a:spcAft>
                <a:spcPts val="1200"/>
              </a:spcAft>
              <a:defRPr sz="1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add body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5B72BEB-8054-338A-F6FE-3B6CE4773179}"/>
              </a:ext>
            </a:extLst>
          </p:cNvPr>
          <p:cNvCxnSpPr>
            <a:cxnSpLocks/>
          </p:cNvCxnSpPr>
          <p:nvPr userDrawn="1"/>
        </p:nvCxnSpPr>
        <p:spPr>
          <a:xfrm>
            <a:off x="407086" y="1145336"/>
            <a:ext cx="11376927" cy="0"/>
          </a:xfrm>
          <a:prstGeom prst="line">
            <a:avLst/>
          </a:prstGeom>
          <a:ln w="12700">
            <a:solidFill>
              <a:srgbClr val="D6D6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64880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ayout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5876E0C6-1E78-D540-424A-E134E6EF36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086" y="513576"/>
            <a:ext cx="11063554" cy="430887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slide title text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E9B1BBCB-6699-F488-C191-6A3D9B079A57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407086" y="1615449"/>
            <a:ext cx="3545154" cy="1754326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>
              <a:spcAft>
                <a:spcPts val="1200"/>
              </a:spcAft>
              <a:defRPr sz="1400">
                <a:solidFill>
                  <a:schemeClr val="tx2"/>
                </a:solidFill>
              </a:defRPr>
            </a:lvl1pPr>
            <a:lvl2pPr>
              <a:spcAft>
                <a:spcPts val="1200"/>
              </a:spcAft>
              <a:defRPr sz="1400">
                <a:solidFill>
                  <a:schemeClr val="tx2"/>
                </a:solidFill>
              </a:defRPr>
            </a:lvl2pPr>
            <a:lvl3pPr>
              <a:spcAft>
                <a:spcPts val="1200"/>
              </a:spcAft>
              <a:defRPr sz="1400">
                <a:solidFill>
                  <a:schemeClr val="tx2"/>
                </a:solidFill>
              </a:defRPr>
            </a:lvl3pPr>
            <a:lvl4pPr>
              <a:spcAft>
                <a:spcPts val="1200"/>
              </a:spcAft>
              <a:defRPr sz="1400">
                <a:solidFill>
                  <a:schemeClr val="tx2"/>
                </a:solidFill>
              </a:defRPr>
            </a:lvl4pPr>
            <a:lvl5pPr>
              <a:spcAft>
                <a:spcPts val="1200"/>
              </a:spcAft>
              <a:defRPr sz="1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add body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Content Placeholder 12">
            <a:extLst>
              <a:ext uri="{FF2B5EF4-FFF2-40B4-BE49-F238E27FC236}">
                <a16:creationId xmlns:a16="http://schemas.microsoft.com/office/drawing/2014/main" id="{B179015B-9327-19AF-4235-1A31659E53CA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4321540" y="1615449"/>
            <a:ext cx="3545154" cy="1754326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>
              <a:spcAft>
                <a:spcPts val="1200"/>
              </a:spcAft>
              <a:defRPr sz="1400">
                <a:solidFill>
                  <a:schemeClr val="tx2"/>
                </a:solidFill>
              </a:defRPr>
            </a:lvl1pPr>
            <a:lvl2pPr>
              <a:spcAft>
                <a:spcPts val="1200"/>
              </a:spcAft>
              <a:defRPr sz="1400">
                <a:solidFill>
                  <a:schemeClr val="tx2"/>
                </a:solidFill>
              </a:defRPr>
            </a:lvl2pPr>
            <a:lvl3pPr>
              <a:spcAft>
                <a:spcPts val="1200"/>
              </a:spcAft>
              <a:defRPr sz="1400">
                <a:solidFill>
                  <a:schemeClr val="tx2"/>
                </a:solidFill>
              </a:defRPr>
            </a:lvl3pPr>
            <a:lvl4pPr>
              <a:spcAft>
                <a:spcPts val="1200"/>
              </a:spcAft>
              <a:defRPr sz="1400">
                <a:solidFill>
                  <a:schemeClr val="tx2"/>
                </a:solidFill>
              </a:defRPr>
            </a:lvl4pPr>
            <a:lvl5pPr>
              <a:spcAft>
                <a:spcPts val="1200"/>
              </a:spcAft>
              <a:defRPr sz="1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add body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12">
            <a:extLst>
              <a:ext uri="{FF2B5EF4-FFF2-40B4-BE49-F238E27FC236}">
                <a16:creationId xmlns:a16="http://schemas.microsoft.com/office/drawing/2014/main" id="{09569594-6BB9-BCA9-EE40-B01A881B0CB9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235994" y="1615449"/>
            <a:ext cx="3545154" cy="1754326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>
              <a:spcAft>
                <a:spcPts val="1200"/>
              </a:spcAft>
              <a:defRPr sz="1400">
                <a:solidFill>
                  <a:schemeClr val="tx2"/>
                </a:solidFill>
              </a:defRPr>
            </a:lvl1pPr>
            <a:lvl2pPr>
              <a:spcAft>
                <a:spcPts val="1200"/>
              </a:spcAft>
              <a:defRPr sz="1400">
                <a:solidFill>
                  <a:schemeClr val="tx2"/>
                </a:solidFill>
              </a:defRPr>
            </a:lvl2pPr>
            <a:lvl3pPr>
              <a:spcAft>
                <a:spcPts val="1200"/>
              </a:spcAft>
              <a:defRPr sz="1400">
                <a:solidFill>
                  <a:schemeClr val="tx2"/>
                </a:solidFill>
              </a:defRPr>
            </a:lvl3pPr>
            <a:lvl4pPr>
              <a:spcAft>
                <a:spcPts val="1200"/>
              </a:spcAft>
              <a:defRPr sz="1400">
                <a:solidFill>
                  <a:schemeClr val="tx2"/>
                </a:solidFill>
              </a:defRPr>
            </a:lvl4pPr>
            <a:lvl5pPr>
              <a:spcAft>
                <a:spcPts val="1200"/>
              </a:spcAft>
              <a:defRPr sz="1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add body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Content Placeholder 12">
            <a:extLst>
              <a:ext uri="{FF2B5EF4-FFF2-40B4-BE49-F238E27FC236}">
                <a16:creationId xmlns:a16="http://schemas.microsoft.com/office/drawing/2014/main" id="{663B5A0E-12BF-30BD-EE3E-4A81523E6832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407086" y="4029876"/>
            <a:ext cx="3545154" cy="1754326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>
              <a:spcAft>
                <a:spcPts val="1200"/>
              </a:spcAft>
              <a:defRPr sz="1400">
                <a:solidFill>
                  <a:schemeClr val="tx2"/>
                </a:solidFill>
              </a:defRPr>
            </a:lvl1pPr>
            <a:lvl2pPr>
              <a:spcAft>
                <a:spcPts val="1200"/>
              </a:spcAft>
              <a:defRPr sz="1400">
                <a:solidFill>
                  <a:schemeClr val="tx2"/>
                </a:solidFill>
              </a:defRPr>
            </a:lvl2pPr>
            <a:lvl3pPr>
              <a:spcAft>
                <a:spcPts val="1200"/>
              </a:spcAft>
              <a:defRPr sz="1400">
                <a:solidFill>
                  <a:schemeClr val="tx2"/>
                </a:solidFill>
              </a:defRPr>
            </a:lvl3pPr>
            <a:lvl4pPr>
              <a:spcAft>
                <a:spcPts val="1200"/>
              </a:spcAft>
              <a:defRPr sz="1400">
                <a:solidFill>
                  <a:schemeClr val="tx2"/>
                </a:solidFill>
              </a:defRPr>
            </a:lvl4pPr>
            <a:lvl5pPr>
              <a:spcAft>
                <a:spcPts val="1200"/>
              </a:spcAft>
              <a:defRPr sz="1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add body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Content Placeholder 12">
            <a:extLst>
              <a:ext uri="{FF2B5EF4-FFF2-40B4-BE49-F238E27FC236}">
                <a16:creationId xmlns:a16="http://schemas.microsoft.com/office/drawing/2014/main" id="{6594285B-1AB9-2C01-1FD7-5B940D3B6926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321540" y="4029876"/>
            <a:ext cx="3545154" cy="1754326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>
              <a:spcAft>
                <a:spcPts val="1200"/>
              </a:spcAft>
              <a:defRPr sz="1400">
                <a:solidFill>
                  <a:schemeClr val="tx2"/>
                </a:solidFill>
              </a:defRPr>
            </a:lvl1pPr>
            <a:lvl2pPr>
              <a:spcAft>
                <a:spcPts val="1200"/>
              </a:spcAft>
              <a:defRPr sz="1400">
                <a:solidFill>
                  <a:schemeClr val="tx2"/>
                </a:solidFill>
              </a:defRPr>
            </a:lvl2pPr>
            <a:lvl3pPr>
              <a:spcAft>
                <a:spcPts val="1200"/>
              </a:spcAft>
              <a:defRPr sz="1400">
                <a:solidFill>
                  <a:schemeClr val="tx2"/>
                </a:solidFill>
              </a:defRPr>
            </a:lvl3pPr>
            <a:lvl4pPr>
              <a:spcAft>
                <a:spcPts val="1200"/>
              </a:spcAft>
              <a:defRPr sz="1400">
                <a:solidFill>
                  <a:schemeClr val="tx2"/>
                </a:solidFill>
              </a:defRPr>
            </a:lvl4pPr>
            <a:lvl5pPr>
              <a:spcAft>
                <a:spcPts val="1200"/>
              </a:spcAft>
              <a:defRPr sz="1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add body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Content Placeholder 12">
            <a:extLst>
              <a:ext uri="{FF2B5EF4-FFF2-40B4-BE49-F238E27FC236}">
                <a16:creationId xmlns:a16="http://schemas.microsoft.com/office/drawing/2014/main" id="{B71E9FC4-B7C3-458E-FD3C-A6922EC27E01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8235994" y="4029876"/>
            <a:ext cx="3545154" cy="1754326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>
              <a:spcAft>
                <a:spcPts val="1200"/>
              </a:spcAft>
              <a:defRPr sz="1400">
                <a:solidFill>
                  <a:schemeClr val="tx2"/>
                </a:solidFill>
              </a:defRPr>
            </a:lvl1pPr>
            <a:lvl2pPr>
              <a:spcAft>
                <a:spcPts val="1200"/>
              </a:spcAft>
              <a:defRPr sz="1400">
                <a:solidFill>
                  <a:schemeClr val="tx2"/>
                </a:solidFill>
              </a:defRPr>
            </a:lvl2pPr>
            <a:lvl3pPr>
              <a:spcAft>
                <a:spcPts val="1200"/>
              </a:spcAft>
              <a:defRPr sz="1400">
                <a:solidFill>
                  <a:schemeClr val="tx2"/>
                </a:solidFill>
              </a:defRPr>
            </a:lvl3pPr>
            <a:lvl4pPr>
              <a:spcAft>
                <a:spcPts val="1200"/>
              </a:spcAft>
              <a:defRPr sz="1400">
                <a:solidFill>
                  <a:schemeClr val="tx2"/>
                </a:solidFill>
              </a:defRPr>
            </a:lvl4pPr>
            <a:lvl5pPr>
              <a:spcAft>
                <a:spcPts val="1200"/>
              </a:spcAft>
              <a:defRPr sz="1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add body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786551F-6A51-0D70-AB67-70C884E8CC34}"/>
              </a:ext>
            </a:extLst>
          </p:cNvPr>
          <p:cNvCxnSpPr>
            <a:cxnSpLocks/>
          </p:cNvCxnSpPr>
          <p:nvPr userDrawn="1"/>
        </p:nvCxnSpPr>
        <p:spPr>
          <a:xfrm>
            <a:off x="407086" y="1145336"/>
            <a:ext cx="11376927" cy="0"/>
          </a:xfrm>
          <a:prstGeom prst="line">
            <a:avLst/>
          </a:prstGeom>
          <a:ln w="12700">
            <a:solidFill>
              <a:srgbClr val="D6D6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58665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9343DFE4-66BE-493B-4B1A-D8E12C0387A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07086" y="1615444"/>
            <a:ext cx="11376927" cy="4511028"/>
          </a:xfrm>
          <a:prstGeom prst="rect">
            <a:avLst/>
          </a:prstGeom>
          <a:solidFill>
            <a:schemeClr val="accent5"/>
          </a:solidFill>
        </p:spPr>
        <p:txBody>
          <a:bodyPr/>
          <a:lstStyle/>
          <a:p>
            <a:endParaRPr lang="en-US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5876E0C6-1E78-D540-424A-E134E6EF36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085" y="513576"/>
            <a:ext cx="11063553" cy="430887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slide title text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021AFA7A-32CE-B350-7DBD-03F2D9D69729}"/>
              </a:ext>
            </a:extLst>
          </p:cNvPr>
          <p:cNvCxnSpPr>
            <a:cxnSpLocks/>
          </p:cNvCxnSpPr>
          <p:nvPr userDrawn="1"/>
        </p:nvCxnSpPr>
        <p:spPr>
          <a:xfrm>
            <a:off x="407086" y="1145336"/>
            <a:ext cx="11376927" cy="0"/>
          </a:xfrm>
          <a:prstGeom prst="line">
            <a:avLst/>
          </a:prstGeom>
          <a:ln w="12700">
            <a:solidFill>
              <a:srgbClr val="D6D6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15027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7ABD720-64A6-0C18-00C4-55D33682C8B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26" r="26"/>
          <a:stretch/>
        </p:blipFill>
        <p:spPr>
          <a:xfrm>
            <a:off x="0" y="0"/>
            <a:ext cx="12192000" cy="6861574"/>
          </a:xfrm>
          <a:prstGeom prst="rect">
            <a:avLst/>
          </a:prstGeom>
        </p:spPr>
      </p:pic>
      <p:sp>
        <p:nvSpPr>
          <p:cNvPr id="20" name="Title 18">
            <a:extLst>
              <a:ext uri="{FF2B5EF4-FFF2-40B4-BE49-F238E27FC236}">
                <a16:creationId xmlns:a16="http://schemas.microsoft.com/office/drawing/2014/main" id="{61164360-51CB-EC30-7EA6-2DA4A058A1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6080" y="2419011"/>
            <a:ext cx="4968560" cy="2019977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>
              <a:lnSpc>
                <a:spcPct val="80000"/>
              </a:lnSpc>
              <a:defRPr sz="5400" b="0" i="0">
                <a:solidFill>
                  <a:schemeClr val="bg1"/>
                </a:solidFill>
                <a:latin typeface="Aptos" panose="020B0004020202020204" pitchFamily="34" charset="0"/>
              </a:defRPr>
            </a:lvl1pPr>
          </a:lstStyle>
          <a:p>
            <a:r>
              <a:rPr lang="en-US"/>
              <a:t>Click to add presentation title</a:t>
            </a:r>
          </a:p>
        </p:txBody>
      </p:sp>
      <p:pic>
        <p:nvPicPr>
          <p:cNvPr id="2" name="Picture 1" descr="A white letter t on a black background&#10;&#10;Description automatically generated">
            <a:extLst>
              <a:ext uri="{FF2B5EF4-FFF2-40B4-BE49-F238E27FC236}">
                <a16:creationId xmlns:a16="http://schemas.microsoft.com/office/drawing/2014/main" id="{6B554088-58F3-EBE3-2CA2-6B827F8BB12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l="3030" t="8799" r="1710" b="8571"/>
          <a:stretch/>
        </p:blipFill>
        <p:spPr>
          <a:xfrm>
            <a:off x="406080" y="457200"/>
            <a:ext cx="1253755" cy="231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3314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mage 2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9343DFE4-66BE-493B-4B1A-D8E12C0387A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07086" y="1615444"/>
            <a:ext cx="11376927" cy="4511028"/>
          </a:xfrm>
          <a:prstGeom prst="rect">
            <a:avLst/>
          </a:prstGeom>
          <a:solidFill>
            <a:schemeClr val="accent5"/>
          </a:solidFill>
        </p:spPr>
        <p:txBody>
          <a:bodyPr/>
          <a:lstStyle/>
          <a:p>
            <a:endParaRPr lang="en-US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5876E0C6-1E78-D540-424A-E134E6EF36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086" y="513576"/>
            <a:ext cx="11063554" cy="430887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slide title text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7EB1B0E6-86D9-448A-57B2-7160DD89F18D}"/>
              </a:ext>
            </a:extLst>
          </p:cNvPr>
          <p:cNvCxnSpPr>
            <a:cxnSpLocks/>
          </p:cNvCxnSpPr>
          <p:nvPr userDrawn="1"/>
        </p:nvCxnSpPr>
        <p:spPr>
          <a:xfrm>
            <a:off x="407086" y="1145336"/>
            <a:ext cx="11376927" cy="0"/>
          </a:xfrm>
          <a:prstGeom prst="line">
            <a:avLst/>
          </a:prstGeom>
          <a:ln w="12700">
            <a:solidFill>
              <a:srgbClr val="007DB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38049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ue and white object&#10;&#10;AI-generated content may be incorrect.">
            <a:extLst>
              <a:ext uri="{FF2B5EF4-FFF2-40B4-BE49-F238E27FC236}">
                <a16:creationId xmlns:a16="http://schemas.microsoft.com/office/drawing/2014/main" id="{5098B989-3559-0EFD-DD6B-658C6D8752D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Picture 1" descr="A white letter t on a black background&#10;&#10;Description automatically generated">
            <a:extLst>
              <a:ext uri="{FF2B5EF4-FFF2-40B4-BE49-F238E27FC236}">
                <a16:creationId xmlns:a16="http://schemas.microsoft.com/office/drawing/2014/main" id="{6B554088-58F3-EBE3-2CA2-6B827F8BB12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l="3030" t="8799" r="1710" b="8571"/>
          <a:stretch/>
        </p:blipFill>
        <p:spPr>
          <a:xfrm>
            <a:off x="406080" y="457200"/>
            <a:ext cx="1653468" cy="3048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AC45C64-0B19-8EE8-07B3-7A594A49049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29000"/>
          </a:blip>
          <a:srcRect t="16392" r="24077" b="16392"/>
          <a:stretch/>
        </p:blipFill>
        <p:spPr>
          <a:xfrm>
            <a:off x="2065915" y="-2"/>
            <a:ext cx="10126085" cy="6858001"/>
          </a:xfrm>
          <a:prstGeom prst="rect">
            <a:avLst/>
          </a:prstGeom>
        </p:spPr>
      </p:pic>
      <p:sp>
        <p:nvSpPr>
          <p:cNvPr id="20" name="Title 18">
            <a:extLst>
              <a:ext uri="{FF2B5EF4-FFF2-40B4-BE49-F238E27FC236}">
                <a16:creationId xmlns:a16="http://schemas.microsoft.com/office/drawing/2014/main" id="{61164360-51CB-EC30-7EA6-2DA4A058A1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6080" y="2419011"/>
            <a:ext cx="5487944" cy="1355179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>
              <a:lnSpc>
                <a:spcPct val="80000"/>
              </a:lnSpc>
              <a:defRPr sz="5400" b="0" i="0">
                <a:solidFill>
                  <a:schemeClr val="bg1"/>
                </a:solidFill>
                <a:latin typeface="Aptos" panose="020B0004020202020204" pitchFamily="34" charset="0"/>
              </a:defRPr>
            </a:lvl1pPr>
          </a:lstStyle>
          <a:p>
            <a:r>
              <a:rPr lang="en-US"/>
              <a:t>Click to add 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7552222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7ABD720-64A6-0C18-00C4-55D33682C8B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26" r="26"/>
          <a:stretch/>
        </p:blipFill>
        <p:spPr>
          <a:xfrm>
            <a:off x="0" y="0"/>
            <a:ext cx="12192000" cy="6861574"/>
          </a:xfrm>
          <a:prstGeom prst="rect">
            <a:avLst/>
          </a:prstGeom>
        </p:spPr>
      </p:pic>
      <p:sp>
        <p:nvSpPr>
          <p:cNvPr id="20" name="Title 18">
            <a:extLst>
              <a:ext uri="{FF2B5EF4-FFF2-40B4-BE49-F238E27FC236}">
                <a16:creationId xmlns:a16="http://schemas.microsoft.com/office/drawing/2014/main" id="{61164360-51CB-EC30-7EA6-2DA4A058A1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6080" y="2419011"/>
            <a:ext cx="4968560" cy="2019977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>
              <a:lnSpc>
                <a:spcPct val="80000"/>
              </a:lnSpc>
              <a:defRPr sz="5400" b="0" i="0">
                <a:solidFill>
                  <a:schemeClr val="bg1"/>
                </a:solidFill>
                <a:latin typeface="Aptos" panose="020B0004020202020204" pitchFamily="34" charset="0"/>
              </a:defRPr>
            </a:lvl1pPr>
          </a:lstStyle>
          <a:p>
            <a:r>
              <a:rPr lang="en-US"/>
              <a:t>Click to add presentation title</a:t>
            </a:r>
          </a:p>
        </p:txBody>
      </p:sp>
      <p:pic>
        <p:nvPicPr>
          <p:cNvPr id="3" name="Picture 2" descr="A black background with blue letters&#10;&#10;Description automatically generated">
            <a:extLst>
              <a:ext uri="{FF2B5EF4-FFF2-40B4-BE49-F238E27FC236}">
                <a16:creationId xmlns:a16="http://schemas.microsoft.com/office/drawing/2014/main" id="{117DD1A2-0B36-D875-14E7-6787BB58D1F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 l="27383" t="41869" r="27348" b="46878"/>
          <a:stretch/>
        </p:blipFill>
        <p:spPr>
          <a:xfrm>
            <a:off x="399205" y="449099"/>
            <a:ext cx="1260630" cy="242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47322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9343DFE4-66BE-493B-4B1A-D8E12C0387A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268567" y="1615444"/>
            <a:ext cx="7515446" cy="4511028"/>
          </a:xfrm>
          <a:prstGeom prst="rect">
            <a:avLst/>
          </a:prstGeom>
          <a:solidFill>
            <a:schemeClr val="accent5"/>
          </a:solidFill>
        </p:spPr>
        <p:txBody>
          <a:bodyPr/>
          <a:lstStyle/>
          <a:p>
            <a:endParaRPr lang="en-US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5876E0C6-1E78-D540-424A-E134E6EF36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086" y="513576"/>
            <a:ext cx="11063554" cy="430887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slide title text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81743FB-FE0D-2112-AA5F-6A431DAE7698}"/>
              </a:ext>
            </a:extLst>
          </p:cNvPr>
          <p:cNvCxnSpPr>
            <a:cxnSpLocks/>
          </p:cNvCxnSpPr>
          <p:nvPr userDrawn="1"/>
        </p:nvCxnSpPr>
        <p:spPr>
          <a:xfrm>
            <a:off x="407086" y="1145336"/>
            <a:ext cx="11376927" cy="0"/>
          </a:xfrm>
          <a:prstGeom prst="line">
            <a:avLst/>
          </a:prstGeom>
          <a:ln w="12700">
            <a:solidFill>
              <a:srgbClr val="D6D6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E9B1BBCB-6699-F488-C191-6A3D9B079A57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407086" y="1615449"/>
            <a:ext cx="3545154" cy="1754326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>
              <a:spcAft>
                <a:spcPts val="1200"/>
              </a:spcAft>
              <a:defRPr sz="1400">
                <a:solidFill>
                  <a:schemeClr val="tx2"/>
                </a:solidFill>
              </a:defRPr>
            </a:lvl1pPr>
            <a:lvl2pPr>
              <a:spcAft>
                <a:spcPts val="1200"/>
              </a:spcAft>
              <a:defRPr sz="1400">
                <a:solidFill>
                  <a:schemeClr val="tx2"/>
                </a:solidFill>
              </a:defRPr>
            </a:lvl2pPr>
            <a:lvl3pPr>
              <a:spcAft>
                <a:spcPts val="1200"/>
              </a:spcAft>
              <a:defRPr sz="1400">
                <a:solidFill>
                  <a:schemeClr val="tx2"/>
                </a:solidFill>
              </a:defRPr>
            </a:lvl3pPr>
            <a:lvl4pPr>
              <a:spcAft>
                <a:spcPts val="1200"/>
              </a:spcAft>
              <a:defRPr sz="1400">
                <a:solidFill>
                  <a:schemeClr val="tx2"/>
                </a:solidFill>
              </a:defRPr>
            </a:lvl4pPr>
            <a:lvl5pPr>
              <a:spcAft>
                <a:spcPts val="1200"/>
              </a:spcAft>
              <a:defRPr sz="1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add body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768497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9343DFE4-66BE-493B-4B1A-D8E12C0387A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268567" y="1615444"/>
            <a:ext cx="7515446" cy="4511028"/>
          </a:xfrm>
          <a:prstGeom prst="rect">
            <a:avLst/>
          </a:prstGeom>
          <a:solidFill>
            <a:schemeClr val="accent5"/>
          </a:solidFill>
        </p:spPr>
        <p:txBody>
          <a:bodyPr/>
          <a:lstStyle/>
          <a:p>
            <a:endParaRPr lang="en-US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5876E0C6-1E78-D540-424A-E134E6EF36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086" y="513576"/>
            <a:ext cx="11063554" cy="430887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slide title text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81743FB-FE0D-2112-AA5F-6A431DAE7698}"/>
              </a:ext>
            </a:extLst>
          </p:cNvPr>
          <p:cNvCxnSpPr>
            <a:cxnSpLocks/>
          </p:cNvCxnSpPr>
          <p:nvPr userDrawn="1"/>
        </p:nvCxnSpPr>
        <p:spPr>
          <a:xfrm>
            <a:off x="407086" y="1145336"/>
            <a:ext cx="11376927" cy="0"/>
          </a:xfrm>
          <a:prstGeom prst="line">
            <a:avLst/>
          </a:prstGeom>
          <a:ln w="12700">
            <a:solidFill>
              <a:srgbClr val="D6D6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E9B1BBCB-6699-F488-C191-6A3D9B079A57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407086" y="1615449"/>
            <a:ext cx="3545154" cy="1754326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>
              <a:spcAft>
                <a:spcPts val="1200"/>
              </a:spcAft>
              <a:defRPr sz="1400">
                <a:solidFill>
                  <a:schemeClr val="tx2"/>
                </a:solidFill>
              </a:defRPr>
            </a:lvl1pPr>
            <a:lvl2pPr>
              <a:spcAft>
                <a:spcPts val="1200"/>
              </a:spcAft>
              <a:defRPr sz="1400">
                <a:solidFill>
                  <a:schemeClr val="tx2"/>
                </a:solidFill>
              </a:defRPr>
            </a:lvl2pPr>
            <a:lvl3pPr>
              <a:spcAft>
                <a:spcPts val="1200"/>
              </a:spcAft>
              <a:defRPr sz="1400">
                <a:solidFill>
                  <a:schemeClr val="tx2"/>
                </a:solidFill>
              </a:defRPr>
            </a:lvl3pPr>
            <a:lvl4pPr>
              <a:spcAft>
                <a:spcPts val="1200"/>
              </a:spcAft>
              <a:defRPr sz="1400">
                <a:solidFill>
                  <a:schemeClr val="tx2"/>
                </a:solidFill>
              </a:defRPr>
            </a:lvl4pPr>
            <a:lvl5pPr>
              <a:spcAft>
                <a:spcPts val="1200"/>
              </a:spcAft>
              <a:defRPr sz="1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add body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825313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ayout 2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9343DFE4-66BE-493B-4B1A-D8E12C0387A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268567" y="1615444"/>
            <a:ext cx="7515446" cy="4511028"/>
          </a:xfrm>
          <a:prstGeom prst="rect">
            <a:avLst/>
          </a:prstGeom>
          <a:solidFill>
            <a:schemeClr val="accent5"/>
          </a:solidFill>
        </p:spPr>
        <p:txBody>
          <a:bodyPr/>
          <a:lstStyle/>
          <a:p>
            <a:endParaRPr lang="en-US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5876E0C6-1E78-D540-424A-E134E6EF36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086" y="513576"/>
            <a:ext cx="11063554" cy="430887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slide title text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E9B1BBCB-6699-F488-C191-6A3D9B079A57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407086" y="1615449"/>
            <a:ext cx="3545154" cy="1754326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>
              <a:spcAft>
                <a:spcPts val="1200"/>
              </a:spcAft>
              <a:defRPr sz="1400">
                <a:solidFill>
                  <a:schemeClr val="tx2"/>
                </a:solidFill>
              </a:defRPr>
            </a:lvl1pPr>
            <a:lvl2pPr>
              <a:spcAft>
                <a:spcPts val="1200"/>
              </a:spcAft>
              <a:defRPr sz="1400">
                <a:solidFill>
                  <a:schemeClr val="tx2"/>
                </a:solidFill>
              </a:defRPr>
            </a:lvl2pPr>
            <a:lvl3pPr>
              <a:spcAft>
                <a:spcPts val="1200"/>
              </a:spcAft>
              <a:defRPr sz="1400">
                <a:solidFill>
                  <a:schemeClr val="tx2"/>
                </a:solidFill>
              </a:defRPr>
            </a:lvl3pPr>
            <a:lvl4pPr>
              <a:spcAft>
                <a:spcPts val="1200"/>
              </a:spcAft>
              <a:defRPr sz="1400">
                <a:solidFill>
                  <a:schemeClr val="tx2"/>
                </a:solidFill>
              </a:defRPr>
            </a:lvl4pPr>
            <a:lvl5pPr>
              <a:spcAft>
                <a:spcPts val="1200"/>
              </a:spcAft>
              <a:defRPr sz="1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add body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36ABB0AB-EADA-0A92-6C46-B914A40E7849}"/>
              </a:ext>
            </a:extLst>
          </p:cNvPr>
          <p:cNvCxnSpPr>
            <a:cxnSpLocks/>
          </p:cNvCxnSpPr>
          <p:nvPr userDrawn="1"/>
        </p:nvCxnSpPr>
        <p:spPr>
          <a:xfrm>
            <a:off x="407086" y="1145336"/>
            <a:ext cx="11376927" cy="0"/>
          </a:xfrm>
          <a:prstGeom prst="line">
            <a:avLst/>
          </a:prstGeom>
          <a:ln w="12700">
            <a:solidFill>
              <a:srgbClr val="007DB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53840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9343DFE4-66BE-493B-4B1A-D8E12C0387A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07086" y="1615444"/>
            <a:ext cx="7515446" cy="4511028"/>
          </a:xfrm>
          <a:prstGeom prst="rect">
            <a:avLst/>
          </a:prstGeom>
          <a:solidFill>
            <a:schemeClr val="accent5"/>
          </a:solidFill>
        </p:spPr>
        <p:txBody>
          <a:bodyPr/>
          <a:lstStyle/>
          <a:p>
            <a:endParaRPr lang="en-US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5876E0C6-1E78-D540-424A-E134E6EF36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085" y="513576"/>
            <a:ext cx="11063553" cy="430887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slide title text</a:t>
            </a:r>
          </a:p>
        </p:txBody>
      </p:sp>
      <p:sp>
        <p:nvSpPr>
          <p:cNvPr id="2" name="Content Placeholder 12">
            <a:extLst>
              <a:ext uri="{FF2B5EF4-FFF2-40B4-BE49-F238E27FC236}">
                <a16:creationId xmlns:a16="http://schemas.microsoft.com/office/drawing/2014/main" id="{9A976F91-F623-3332-ED91-FD0C634B25C4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8238859" y="1615449"/>
            <a:ext cx="3545154" cy="1754326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>
              <a:spcAft>
                <a:spcPts val="1200"/>
              </a:spcAft>
              <a:defRPr sz="1400">
                <a:solidFill>
                  <a:schemeClr val="tx2"/>
                </a:solidFill>
              </a:defRPr>
            </a:lvl1pPr>
            <a:lvl2pPr>
              <a:spcAft>
                <a:spcPts val="1200"/>
              </a:spcAft>
              <a:defRPr sz="1400">
                <a:solidFill>
                  <a:schemeClr val="tx2"/>
                </a:solidFill>
              </a:defRPr>
            </a:lvl2pPr>
            <a:lvl3pPr>
              <a:spcAft>
                <a:spcPts val="1200"/>
              </a:spcAft>
              <a:defRPr sz="1400">
                <a:solidFill>
                  <a:schemeClr val="tx2"/>
                </a:solidFill>
              </a:defRPr>
            </a:lvl3pPr>
            <a:lvl4pPr>
              <a:spcAft>
                <a:spcPts val="1200"/>
              </a:spcAft>
              <a:defRPr sz="1400">
                <a:solidFill>
                  <a:schemeClr val="tx2"/>
                </a:solidFill>
              </a:defRPr>
            </a:lvl4pPr>
            <a:lvl5pPr>
              <a:spcAft>
                <a:spcPts val="1200"/>
              </a:spcAft>
              <a:defRPr sz="1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add body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D83E02B-AD61-CBDD-4C15-28101A72AC89}"/>
              </a:ext>
            </a:extLst>
          </p:cNvPr>
          <p:cNvCxnSpPr>
            <a:cxnSpLocks/>
          </p:cNvCxnSpPr>
          <p:nvPr userDrawn="1"/>
        </p:nvCxnSpPr>
        <p:spPr>
          <a:xfrm>
            <a:off x="407086" y="1145336"/>
            <a:ext cx="11376927" cy="0"/>
          </a:xfrm>
          <a:prstGeom prst="line">
            <a:avLst/>
          </a:prstGeom>
          <a:ln w="12700">
            <a:solidFill>
              <a:srgbClr val="D6D6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51836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ayout 4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9343DFE4-66BE-493B-4B1A-D8E12C0387A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07086" y="1615444"/>
            <a:ext cx="7515446" cy="4511028"/>
          </a:xfrm>
          <a:prstGeom prst="rect">
            <a:avLst/>
          </a:prstGeom>
          <a:solidFill>
            <a:schemeClr val="accent5"/>
          </a:solidFill>
        </p:spPr>
        <p:txBody>
          <a:bodyPr/>
          <a:lstStyle/>
          <a:p>
            <a:endParaRPr lang="en-US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5876E0C6-1E78-D540-424A-E134E6EF36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086" y="513576"/>
            <a:ext cx="11063554" cy="430887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slide title text</a:t>
            </a:r>
          </a:p>
        </p:txBody>
      </p:sp>
      <p:sp>
        <p:nvSpPr>
          <p:cNvPr id="2" name="Content Placeholder 12">
            <a:extLst>
              <a:ext uri="{FF2B5EF4-FFF2-40B4-BE49-F238E27FC236}">
                <a16:creationId xmlns:a16="http://schemas.microsoft.com/office/drawing/2014/main" id="{9A976F91-F623-3332-ED91-FD0C634B25C4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8238859" y="1615449"/>
            <a:ext cx="3545154" cy="1754326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>
              <a:spcAft>
                <a:spcPts val="1200"/>
              </a:spcAft>
              <a:defRPr sz="1400">
                <a:solidFill>
                  <a:schemeClr val="tx2"/>
                </a:solidFill>
              </a:defRPr>
            </a:lvl1pPr>
            <a:lvl2pPr>
              <a:spcAft>
                <a:spcPts val="1200"/>
              </a:spcAft>
              <a:defRPr sz="1400">
                <a:solidFill>
                  <a:schemeClr val="tx2"/>
                </a:solidFill>
              </a:defRPr>
            </a:lvl2pPr>
            <a:lvl3pPr>
              <a:spcAft>
                <a:spcPts val="1200"/>
              </a:spcAft>
              <a:defRPr sz="1400">
                <a:solidFill>
                  <a:schemeClr val="tx2"/>
                </a:solidFill>
              </a:defRPr>
            </a:lvl3pPr>
            <a:lvl4pPr>
              <a:spcAft>
                <a:spcPts val="1200"/>
              </a:spcAft>
              <a:defRPr sz="1400">
                <a:solidFill>
                  <a:schemeClr val="tx2"/>
                </a:solidFill>
              </a:defRPr>
            </a:lvl4pPr>
            <a:lvl5pPr>
              <a:spcAft>
                <a:spcPts val="1200"/>
              </a:spcAft>
              <a:defRPr sz="1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add body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B95CA8-32CB-7EA0-FDAE-BA1C9B5470B4}"/>
              </a:ext>
            </a:extLst>
          </p:cNvPr>
          <p:cNvSpPr txBox="1"/>
          <p:nvPr userDrawn="1"/>
        </p:nvSpPr>
        <p:spPr>
          <a:xfrm>
            <a:off x="11709400" y="6569195"/>
            <a:ext cx="299720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defTabSz="228600">
              <a:tabLst>
                <a:tab pos="228600" algn="l"/>
              </a:tabLst>
            </a:pPr>
            <a:fld id="{F292808C-3B51-2D42-9968-5A0D4217BF9E}" type="slidenum">
              <a:rPr lang="en-US" sz="800" b="0" smtClean="0">
                <a:solidFill>
                  <a:schemeClr val="bg1"/>
                </a:solidFill>
                <a:latin typeface="Aptos" panose="020B0004020202020204" pitchFamily="34" charset="0"/>
              </a:rPr>
              <a:pPr defTabSz="228600">
                <a:tabLst>
                  <a:tab pos="228600" algn="l"/>
                </a:tabLst>
              </a:pPr>
              <a:t>‹#›</a:t>
            </a:fld>
            <a:r>
              <a:rPr lang="en-US" sz="800" b="1">
                <a:solidFill>
                  <a:schemeClr val="bg1"/>
                </a:solidFill>
                <a:latin typeface="Aptos" panose="020B0004020202020204" pitchFamily="34" charset="0"/>
              </a:rPr>
              <a:t>	</a:t>
            </a:r>
            <a:endParaRPr lang="en-US" sz="80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B0FCE1A-C179-5717-B07D-1A86169B694B}"/>
              </a:ext>
            </a:extLst>
          </p:cNvPr>
          <p:cNvCxnSpPr>
            <a:cxnSpLocks/>
          </p:cNvCxnSpPr>
          <p:nvPr userDrawn="1"/>
        </p:nvCxnSpPr>
        <p:spPr>
          <a:xfrm>
            <a:off x="407086" y="1145336"/>
            <a:ext cx="11376927" cy="0"/>
          </a:xfrm>
          <a:prstGeom prst="line">
            <a:avLst/>
          </a:prstGeom>
          <a:ln w="12700">
            <a:solidFill>
              <a:srgbClr val="D6D6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49904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ayou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5876E0C6-1E78-D540-424A-E134E6EF36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086" y="513576"/>
            <a:ext cx="11063554" cy="430887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add slide title text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E9B1BBCB-6699-F488-C191-6A3D9B079A57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407086" y="1615449"/>
            <a:ext cx="3545154" cy="1754326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>
              <a:spcAft>
                <a:spcPts val="1200"/>
              </a:spcAft>
              <a:defRPr sz="1400">
                <a:solidFill>
                  <a:schemeClr val="tx2"/>
                </a:solidFill>
              </a:defRPr>
            </a:lvl1pPr>
            <a:lvl2pPr>
              <a:spcAft>
                <a:spcPts val="1200"/>
              </a:spcAft>
              <a:defRPr sz="1400">
                <a:solidFill>
                  <a:schemeClr val="tx2"/>
                </a:solidFill>
              </a:defRPr>
            </a:lvl2pPr>
            <a:lvl3pPr>
              <a:spcAft>
                <a:spcPts val="1200"/>
              </a:spcAft>
              <a:defRPr sz="1400">
                <a:solidFill>
                  <a:schemeClr val="tx2"/>
                </a:solidFill>
              </a:defRPr>
            </a:lvl3pPr>
            <a:lvl4pPr>
              <a:spcAft>
                <a:spcPts val="1200"/>
              </a:spcAft>
              <a:defRPr sz="1400">
                <a:solidFill>
                  <a:schemeClr val="tx2"/>
                </a:solidFill>
              </a:defRPr>
            </a:lvl4pPr>
            <a:lvl5pPr>
              <a:spcAft>
                <a:spcPts val="1200"/>
              </a:spcAft>
              <a:defRPr sz="1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add body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Content Placeholder 12">
            <a:extLst>
              <a:ext uri="{FF2B5EF4-FFF2-40B4-BE49-F238E27FC236}">
                <a16:creationId xmlns:a16="http://schemas.microsoft.com/office/drawing/2014/main" id="{B179015B-9327-19AF-4235-1A31659E53CA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4321540" y="1615449"/>
            <a:ext cx="3545154" cy="1754326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>
              <a:spcAft>
                <a:spcPts val="1200"/>
              </a:spcAft>
              <a:defRPr sz="1400">
                <a:solidFill>
                  <a:schemeClr val="tx2"/>
                </a:solidFill>
              </a:defRPr>
            </a:lvl1pPr>
            <a:lvl2pPr>
              <a:spcAft>
                <a:spcPts val="1200"/>
              </a:spcAft>
              <a:defRPr sz="1400">
                <a:solidFill>
                  <a:schemeClr val="tx2"/>
                </a:solidFill>
              </a:defRPr>
            </a:lvl2pPr>
            <a:lvl3pPr>
              <a:spcAft>
                <a:spcPts val="1200"/>
              </a:spcAft>
              <a:defRPr sz="1400">
                <a:solidFill>
                  <a:schemeClr val="tx2"/>
                </a:solidFill>
              </a:defRPr>
            </a:lvl3pPr>
            <a:lvl4pPr>
              <a:spcAft>
                <a:spcPts val="1200"/>
              </a:spcAft>
              <a:defRPr sz="1400">
                <a:solidFill>
                  <a:schemeClr val="tx2"/>
                </a:solidFill>
              </a:defRPr>
            </a:lvl4pPr>
            <a:lvl5pPr>
              <a:spcAft>
                <a:spcPts val="1200"/>
              </a:spcAft>
              <a:defRPr sz="14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add body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Picture Placeholder 9">
            <a:extLst>
              <a:ext uri="{FF2B5EF4-FFF2-40B4-BE49-F238E27FC236}">
                <a16:creationId xmlns:a16="http://schemas.microsoft.com/office/drawing/2014/main" id="{EA723193-1140-5FFD-85A3-30F6F7BEA02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235993" y="1615444"/>
            <a:ext cx="3548019" cy="4511028"/>
          </a:xfrm>
          <a:prstGeom prst="rect">
            <a:avLst/>
          </a:prstGeom>
          <a:solidFill>
            <a:schemeClr val="accent5"/>
          </a:solidFill>
        </p:spPr>
        <p:txBody>
          <a:bodyPr/>
          <a:lstStyle/>
          <a:p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8788D88-7A82-3FE4-11BF-25C9C844D6B9}"/>
              </a:ext>
            </a:extLst>
          </p:cNvPr>
          <p:cNvCxnSpPr>
            <a:cxnSpLocks/>
          </p:cNvCxnSpPr>
          <p:nvPr userDrawn="1"/>
        </p:nvCxnSpPr>
        <p:spPr>
          <a:xfrm>
            <a:off x="407086" y="1145336"/>
            <a:ext cx="11376927" cy="0"/>
          </a:xfrm>
          <a:prstGeom prst="line">
            <a:avLst/>
          </a:prstGeom>
          <a:ln w="12700">
            <a:solidFill>
              <a:srgbClr val="D6D6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21200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6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ags" Target="../tags/tag2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7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7.xml"/><Relationship Id="rId21" Type="http://schemas.openxmlformats.org/officeDocument/2006/relationships/image" Target="../media/image7.emf"/><Relationship Id="rId7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21.xml"/><Relationship Id="rId2" Type="http://schemas.openxmlformats.org/officeDocument/2006/relationships/slideLayout" Target="../slideLayouts/slideLayout6.xml"/><Relationship Id="rId16" Type="http://schemas.openxmlformats.org/officeDocument/2006/relationships/slideLayout" Target="../slideLayouts/slideLayout20.xml"/><Relationship Id="rId20" Type="http://schemas.openxmlformats.org/officeDocument/2006/relationships/oleObject" Target="../embeddings/oleObject2.bin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5.xml"/><Relationship Id="rId5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14.xml"/><Relationship Id="rId19" Type="http://schemas.openxmlformats.org/officeDocument/2006/relationships/tags" Target="../tags/tag3.xml"/><Relationship Id="rId4" Type="http://schemas.openxmlformats.org/officeDocument/2006/relationships/slideLayout" Target="../slideLayouts/slideLayout8.xml"/><Relationship Id="rId9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hink-cell data - do not delete" hidden="1">
            <a:extLst>
              <a:ext uri="{FF2B5EF4-FFF2-40B4-BE49-F238E27FC236}">
                <a16:creationId xmlns:a16="http://schemas.microsoft.com/office/drawing/2014/main" id="{4BC09983-2B80-7CAC-8DD8-6D1B451D55F9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6"/>
            </p:custDataLst>
            <p:extLst>
              <p:ext uri="{D42A27DB-BD31-4B8C-83A1-F6EECF244321}">
                <p14:modId xmlns:p14="http://schemas.microsoft.com/office/powerpoint/2010/main" val="1342017443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7" imgW="7772400" imgH="10058400" progId="TCLayout.ActiveDocument.1">
                  <p:embed/>
                </p:oleObj>
              </mc:Choice>
              <mc:Fallback>
                <p:oleObj name="think-cell Slide" r:id="rId7" imgW="7772400" imgH="10058400" progId="TCLayout.ActiveDocument.1">
                  <p:embed/>
                  <p:pic>
                    <p:nvPicPr>
                      <p:cNvPr id="2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4BC09983-2B80-7CAC-8DD8-6D1B451D55F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290751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2" r:id="rId1"/>
    <p:sldLayoutId id="2147483863" r:id="rId2"/>
    <p:sldLayoutId id="2147483864" r:id="rId3"/>
    <p:sldLayoutId id="2147483886" r:id="rId4"/>
  </p:sldLayoutIdLst>
  <p:hf hd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2400" b="1" kern="1200">
          <a:solidFill>
            <a:srgbClr val="283A43"/>
          </a:solidFill>
          <a:latin typeface="+mj-lt"/>
          <a:ea typeface="Guardian Sans Bold" charset="0"/>
          <a:cs typeface="Guardian Sans Bold" charset="0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0" indent="0" algn="l" defTabSz="914377" rtl="0" eaLnBrk="1" latinLnBrk="0" hangingPunct="1">
        <a:lnSpc>
          <a:spcPct val="100000"/>
        </a:lnSpc>
        <a:spcBef>
          <a:spcPts val="1200"/>
        </a:spcBef>
        <a:buFont typeface=".AppleSystemUIFont" charset="-120"/>
        <a:buNone/>
        <a:defRPr sz="1200" b="0" i="0" kern="1200">
          <a:solidFill>
            <a:schemeClr val="tx2"/>
          </a:solidFill>
          <a:latin typeface="Aptos" panose="020B0004020202020204" pitchFamily="34" charset="0"/>
          <a:ea typeface="Aptos" panose="020B0004020202020204" pitchFamily="34" charset="0"/>
          <a:cs typeface="Arial" charset="0"/>
        </a:defRPr>
      </a:lvl1pPr>
      <a:lvl2pPr marL="228600" indent="-228600" algn="l" defTabSz="914377" rtl="0" eaLnBrk="1" latinLnBrk="0" hangingPunct="1">
        <a:lnSpc>
          <a:spcPct val="100000"/>
        </a:lnSpc>
        <a:spcBef>
          <a:spcPts val="1200"/>
        </a:spcBef>
        <a:buFont typeface="Arial" panose="020B0604020202020204" pitchFamily="34" charset="0"/>
        <a:buChar char="•"/>
        <a:defRPr sz="1200" b="0" i="0" kern="1200">
          <a:solidFill>
            <a:schemeClr val="tx2"/>
          </a:solidFill>
          <a:latin typeface="Aptos" panose="020B0004020202020204" pitchFamily="34" charset="0"/>
          <a:ea typeface="Aptos" panose="020B0004020202020204" pitchFamily="34" charset="0"/>
          <a:cs typeface="Arial" charset="0"/>
        </a:defRPr>
      </a:lvl2pPr>
      <a:lvl3pPr marL="457200" indent="-228600" algn="l" defTabSz="914377" rtl="0" eaLnBrk="1" latinLnBrk="0" hangingPunct="1">
        <a:lnSpc>
          <a:spcPct val="100000"/>
        </a:lnSpc>
        <a:spcBef>
          <a:spcPts val="600"/>
        </a:spcBef>
        <a:buFont typeface=".AppleSystemUIFont" charset="-120"/>
        <a:buChar char="-"/>
        <a:defRPr sz="1200" b="0" i="0" kern="1200">
          <a:solidFill>
            <a:schemeClr val="tx2"/>
          </a:solidFill>
          <a:latin typeface="Aptos" panose="020B0004020202020204" pitchFamily="34" charset="0"/>
          <a:ea typeface="Aptos" panose="020B0004020202020204" pitchFamily="34" charset="0"/>
          <a:cs typeface="Arial" charset="0"/>
        </a:defRPr>
      </a:lvl3pPr>
      <a:lvl4pPr marL="685800" indent="-228600" algn="l" defTabSz="914377" rtl="0" eaLnBrk="1" latinLnBrk="0" hangingPunct="1">
        <a:lnSpc>
          <a:spcPct val="100000"/>
        </a:lnSpc>
        <a:spcBef>
          <a:spcPts val="500"/>
        </a:spcBef>
        <a:buFont typeface="Courier New" panose="02070309020205020404" pitchFamily="49" charset="0"/>
        <a:buChar char="o"/>
        <a:defRPr sz="1200" b="0" i="0" kern="1200">
          <a:solidFill>
            <a:schemeClr val="tx2"/>
          </a:solidFill>
          <a:latin typeface="Aptos" panose="020B0004020202020204" pitchFamily="34" charset="0"/>
          <a:ea typeface="Aptos" panose="020B0004020202020204" pitchFamily="34" charset="0"/>
          <a:cs typeface="Arial" charset="0"/>
        </a:defRPr>
      </a:lvl4pPr>
      <a:lvl5pPr marL="1143000" indent="-228594" algn="l" defTabSz="914377" rtl="0" eaLnBrk="1" latinLnBrk="0" hangingPunct="1">
        <a:lnSpc>
          <a:spcPct val="100000"/>
        </a:lnSpc>
        <a:spcBef>
          <a:spcPts val="500"/>
        </a:spcBef>
        <a:buFont typeface=".AppleSystemUIFont" charset="-120"/>
        <a:buChar char="-"/>
        <a:defRPr sz="1200" b="0" i="0" kern="1200">
          <a:solidFill>
            <a:schemeClr val="tx2"/>
          </a:solidFill>
          <a:latin typeface="Aptos" panose="020B0004020202020204" pitchFamily="34" charset="0"/>
          <a:ea typeface="Aptos" panose="020B0004020202020204" pitchFamily="34" charset="0"/>
          <a:cs typeface="Arial" charset="0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888">
          <p15:clr>
            <a:srgbClr val="F26B43"/>
          </p15:clr>
        </p15:guide>
        <p15:guide id="2" pos="528">
          <p15:clr>
            <a:srgbClr val="F26B43"/>
          </p15:clr>
        </p15:guide>
        <p15:guide id="3" orient="horz" pos="288">
          <p15:clr>
            <a:srgbClr val="F26B43"/>
          </p15:clr>
        </p15:guide>
        <p15:guide id="5" pos="7392">
          <p15:clr>
            <a:srgbClr val="F26B43"/>
          </p15:clr>
        </p15:guide>
        <p15:guide id="7" orient="horz" pos="1008">
          <p15:clr>
            <a:srgbClr val="F26B43"/>
          </p15:clr>
        </p15:guide>
        <p15:guide id="8" orient="horz" pos="4200">
          <p15:clr>
            <a:srgbClr val="F26B43"/>
          </p15:clr>
        </p15:guide>
        <p15:guide id="9" orient="horz" pos="912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hink-cell data - do not delete" hidden="1">
            <a:extLst>
              <a:ext uri="{FF2B5EF4-FFF2-40B4-BE49-F238E27FC236}">
                <a16:creationId xmlns:a16="http://schemas.microsoft.com/office/drawing/2014/main" id="{95908153-C0FF-043A-8AAA-FA839EF5CAD2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9"/>
            </p:custDataLst>
            <p:extLst>
              <p:ext uri="{D42A27DB-BD31-4B8C-83A1-F6EECF244321}">
                <p14:modId xmlns:p14="http://schemas.microsoft.com/office/powerpoint/2010/main" val="2653795748"/>
              </p:ext>
            </p:extLst>
          </p:nvPr>
        </p:nvGraphicFramePr>
        <p:xfrm>
          <a:off x="1588" y="1588"/>
          <a:ext cx="122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0" imgW="7772400" imgH="10058400" progId="TCLayout.ActiveDocument.1">
                  <p:embed/>
                </p:oleObj>
              </mc:Choice>
              <mc:Fallback>
                <p:oleObj name="think-cell Slide" r:id="rId20" imgW="7772400" imgH="10058400" progId="TCLayout.ActiveDocument.1">
                  <p:embed/>
                  <p:pic>
                    <p:nvPicPr>
                      <p:cNvPr id="2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95908153-C0FF-043A-8AAA-FA839EF5CAD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22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C9257FBD-F0E8-D623-072F-8AF993BE68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086" y="513576"/>
            <a:ext cx="3558627" cy="430887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CAFAD09-485D-E499-4455-216AAF59B74D}"/>
              </a:ext>
            </a:extLst>
          </p:cNvPr>
          <p:cNvSpPr txBox="1">
            <a:spLocks/>
          </p:cNvSpPr>
          <p:nvPr userDrawn="1"/>
        </p:nvSpPr>
        <p:spPr>
          <a:xfrm>
            <a:off x="406080" y="6410739"/>
            <a:ext cx="4968560" cy="184666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algn="l" defTabSz="914377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400" b="1" i="0" kern="1200">
                <a:solidFill>
                  <a:schemeClr val="bg1"/>
                </a:solidFill>
                <a:latin typeface="Aptos SemiBold" panose="020B0004020202020204" pitchFamily="34" charset="0"/>
                <a:ea typeface="Guardian Sans Bold" charset="0"/>
                <a:cs typeface="Guardian Sans Bold" charset="0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200" b="0">
                <a:solidFill>
                  <a:schemeClr val="accent5"/>
                </a:solidFill>
                <a:effectLst/>
                <a:latin typeface="Aptos Mono" panose="020B0009020202020204" pitchFamily="49" charset="0"/>
              </a:rPr>
              <a:t>The Innovation Hub at Howard Hughes</a:t>
            </a:r>
            <a:endParaRPr lang="en-US" sz="1200" b="0">
              <a:solidFill>
                <a:schemeClr val="accent5"/>
              </a:solidFill>
              <a:latin typeface="Aptos Mono" panose="020B000902020202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17808E-9DC6-CE98-CCD7-A19D931519AB}"/>
              </a:ext>
            </a:extLst>
          </p:cNvPr>
          <p:cNvSpPr txBox="1"/>
          <p:nvPr userDrawn="1"/>
        </p:nvSpPr>
        <p:spPr>
          <a:xfrm>
            <a:off x="11539874" y="6409248"/>
            <a:ext cx="492092" cy="369332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defTabSz="228600">
              <a:tabLst>
                <a:tab pos="228600" algn="l"/>
              </a:tabLst>
            </a:pPr>
            <a:fld id="{F292808C-3B51-2D42-9968-5A0D4217BF9E}" type="slidenum">
              <a:rPr lang="en-US" sz="1000" b="0" i="0" smtClean="0">
                <a:solidFill>
                  <a:schemeClr val="accent5"/>
                </a:solidFill>
                <a:latin typeface="Aptos Mono" panose="020B0009020202020204" pitchFamily="49" charset="0"/>
              </a:rPr>
              <a:pPr defTabSz="228600">
                <a:tabLst>
                  <a:tab pos="228600" algn="l"/>
                </a:tabLst>
              </a:pPr>
              <a:t>‹#›</a:t>
            </a:fld>
            <a:r>
              <a:rPr lang="en-US" sz="800" b="1">
                <a:solidFill>
                  <a:schemeClr val="accent1"/>
                </a:solidFill>
                <a:latin typeface="Aptos" panose="020B0004020202020204" pitchFamily="34" charset="0"/>
              </a:rPr>
              <a:t>	</a:t>
            </a:r>
            <a:endParaRPr lang="en-US" sz="800">
              <a:solidFill>
                <a:schemeClr val="accent1"/>
              </a:solidFill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051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6" r:id="rId1"/>
    <p:sldLayoutId id="2147483867" r:id="rId2"/>
    <p:sldLayoutId id="2147483868" r:id="rId3"/>
    <p:sldLayoutId id="2147483869" r:id="rId4"/>
    <p:sldLayoutId id="2147483870" r:id="rId5"/>
    <p:sldLayoutId id="2147483871" r:id="rId6"/>
    <p:sldLayoutId id="2147483872" r:id="rId7"/>
    <p:sldLayoutId id="2147483873" r:id="rId8"/>
    <p:sldLayoutId id="2147483874" r:id="rId9"/>
    <p:sldLayoutId id="2147483875" r:id="rId10"/>
    <p:sldLayoutId id="2147483876" r:id="rId11"/>
    <p:sldLayoutId id="2147483877" r:id="rId12"/>
    <p:sldLayoutId id="2147483878" r:id="rId13"/>
    <p:sldLayoutId id="2147483879" r:id="rId14"/>
    <p:sldLayoutId id="2147483880" r:id="rId15"/>
    <p:sldLayoutId id="2147483881" r:id="rId16"/>
    <p:sldLayoutId id="2147483884" r:id="rId17"/>
  </p:sldLayoutIdLst>
  <p:hf hdr="0" dt="0"/>
  <p:txStyles>
    <p:titleStyle>
      <a:lvl1pPr algn="l" defTabSz="914377" rtl="0" eaLnBrk="1" latinLnBrk="0" hangingPunct="1">
        <a:lnSpc>
          <a:spcPct val="100000"/>
        </a:lnSpc>
        <a:spcBef>
          <a:spcPct val="0"/>
        </a:spcBef>
        <a:spcAft>
          <a:spcPts val="0"/>
        </a:spcAft>
        <a:buNone/>
        <a:defRPr sz="2800" b="0" i="0" kern="1200">
          <a:solidFill>
            <a:srgbClr val="283A43"/>
          </a:solidFill>
          <a:latin typeface="Aptos" panose="020B0004020202020204" pitchFamily="34" charset="0"/>
          <a:ea typeface="Aptos" panose="020B0004020202020204" pitchFamily="34" charset="0"/>
          <a:cs typeface="Aptos" panose="020B0004020202020204" pitchFamily="34" charset="0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0" indent="0" algn="l" defTabSz="914377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.AppleSystemUIFont" charset="-120"/>
        <a:buNone/>
        <a:defRPr sz="1600" b="0" i="0" kern="1200">
          <a:solidFill>
            <a:schemeClr val="tx2"/>
          </a:solidFill>
          <a:latin typeface="Aptos" panose="020B0004020202020204" pitchFamily="34" charset="0"/>
          <a:ea typeface="Aptos" panose="020B0004020202020204" pitchFamily="34" charset="0"/>
          <a:cs typeface="Arial" charset="0"/>
        </a:defRPr>
      </a:lvl1pPr>
      <a:lvl2pPr marL="228600" indent="-228600" algn="l" defTabSz="914377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1600" b="0" i="0" kern="1200">
          <a:solidFill>
            <a:schemeClr val="tx2"/>
          </a:solidFill>
          <a:latin typeface="Aptos" panose="020B0004020202020204" pitchFamily="34" charset="0"/>
          <a:ea typeface="Aptos" panose="020B0004020202020204" pitchFamily="34" charset="0"/>
          <a:cs typeface="Arial" charset="0"/>
        </a:defRPr>
      </a:lvl2pPr>
      <a:lvl3pPr marL="457200" indent="-228600" algn="l" defTabSz="914377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.AppleSystemUIFont" charset="-120"/>
        <a:buChar char="-"/>
        <a:defRPr sz="1600" b="0" i="0" kern="1200">
          <a:solidFill>
            <a:schemeClr val="tx2"/>
          </a:solidFill>
          <a:latin typeface="Aptos" panose="020B0004020202020204" pitchFamily="34" charset="0"/>
          <a:ea typeface="Aptos" panose="020B0004020202020204" pitchFamily="34" charset="0"/>
          <a:cs typeface="Arial" charset="0"/>
        </a:defRPr>
      </a:lvl3pPr>
      <a:lvl4pPr marL="685800" indent="-228600" algn="l" defTabSz="914377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Courier New" panose="02070309020205020404" pitchFamily="49" charset="0"/>
        <a:buChar char="o"/>
        <a:defRPr sz="1600" b="0" i="0" kern="1200">
          <a:solidFill>
            <a:schemeClr val="tx2"/>
          </a:solidFill>
          <a:latin typeface="Aptos" panose="020B0004020202020204" pitchFamily="34" charset="0"/>
          <a:ea typeface="Aptos" panose="020B0004020202020204" pitchFamily="34" charset="0"/>
          <a:cs typeface="Arial" charset="0"/>
        </a:defRPr>
      </a:lvl4pPr>
      <a:lvl5pPr marL="1143000" indent="-228594" algn="l" defTabSz="914377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.AppleSystemUIFont" charset="-120"/>
        <a:buChar char="-"/>
        <a:defRPr sz="1600" b="0" i="0" kern="1200">
          <a:solidFill>
            <a:schemeClr val="tx2"/>
          </a:solidFill>
          <a:latin typeface="Aptos" panose="020B0004020202020204" pitchFamily="34" charset="0"/>
          <a:ea typeface="Aptos" panose="020B0004020202020204" pitchFamily="34" charset="0"/>
          <a:cs typeface="Arial" charset="0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888">
          <p15:clr>
            <a:srgbClr val="F26B43"/>
          </p15:clr>
        </p15:guide>
        <p15:guide id="2" pos="528">
          <p15:clr>
            <a:srgbClr val="F26B43"/>
          </p15:clr>
        </p15:guide>
        <p15:guide id="3" orient="horz" pos="288">
          <p15:clr>
            <a:srgbClr val="F26B43"/>
          </p15:clr>
        </p15:guide>
        <p15:guide id="5" pos="7392">
          <p15:clr>
            <a:srgbClr val="F26B43"/>
          </p15:clr>
        </p15:guide>
        <p15:guide id="7" orient="horz" pos="1008">
          <p15:clr>
            <a:srgbClr val="F26B43"/>
          </p15:clr>
        </p15:guide>
        <p15:guide id="8" orient="horz" pos="4200">
          <p15:clr>
            <a:srgbClr val="F26B43"/>
          </p15:clr>
        </p15:guide>
        <p15:guide id="9" orient="horz" pos="91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367216-614E-ADDF-7C7C-831B8B611F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1E5E491-C599-D1C9-7743-C4F31D23DC76}"/>
              </a:ext>
            </a:extLst>
          </p:cNvPr>
          <p:cNvSpPr txBox="1">
            <a:spLocks/>
          </p:cNvSpPr>
          <p:nvPr/>
        </p:nvSpPr>
        <p:spPr>
          <a:xfrm>
            <a:off x="406080" y="6235389"/>
            <a:ext cx="4968560" cy="307777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algn="l" defTabSz="914377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400" b="1" i="0" kern="1200">
                <a:solidFill>
                  <a:schemeClr val="bg1"/>
                </a:solidFill>
                <a:latin typeface="Aptos SemiBold" panose="020B0004020202020204" pitchFamily="34" charset="0"/>
                <a:ea typeface="Guardian Sans Bold" charset="0"/>
                <a:cs typeface="Guardian Sans Bold" charset="0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100000"/>
              </a:lnSpc>
            </a:pPr>
            <a:br>
              <a:rPr lang="en-US" sz="1000" b="0">
                <a:effectLst/>
                <a:latin typeface="Aptos Mono" panose="020B0009020202020204" pitchFamily="49" charset="0"/>
              </a:rPr>
            </a:br>
            <a:r>
              <a:rPr lang="en-US" sz="1000" b="0">
                <a:effectLst/>
                <a:latin typeface="Aptos Mono" panose="020B0009020202020204" pitchFamily="49" charset="0"/>
              </a:rPr>
              <a:t>Copyright ©2025 Howard Hughes Holdings Inc.</a:t>
            </a:r>
            <a:endParaRPr lang="en-US" sz="1000" b="0">
              <a:latin typeface="Aptos Mono" panose="020B0009020202020204" pitchFamily="49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58E0CB5-F455-1938-E397-3EA294A91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079" y="2829886"/>
            <a:ext cx="4977991" cy="2386487"/>
          </a:xfrm>
        </p:spPr>
        <p:txBody>
          <a:bodyPr vert="horz"/>
          <a:lstStyle/>
          <a:p>
            <a:r>
              <a:rPr lang="en-US"/>
              <a:t>Technology Committee Update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F42BB38-D479-DB45-DACC-F117AD2F1031}"/>
              </a:ext>
            </a:extLst>
          </p:cNvPr>
          <p:cNvSpPr txBox="1">
            <a:spLocks/>
          </p:cNvSpPr>
          <p:nvPr/>
        </p:nvSpPr>
        <p:spPr>
          <a:xfrm>
            <a:off x="449800" y="4792511"/>
            <a:ext cx="4968560" cy="276999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algn="l" defTabSz="914377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400" b="1" i="0" kern="1200">
                <a:solidFill>
                  <a:schemeClr val="bg1"/>
                </a:solidFill>
                <a:latin typeface="Aptos SemiBold" panose="020B0004020202020204" pitchFamily="34" charset="0"/>
                <a:ea typeface="Guardian Sans Bold" charset="0"/>
                <a:cs typeface="Guardian Sans Bold" charset="0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800" b="0">
                <a:latin typeface="Aptos Mono"/>
              </a:rPr>
              <a:t>December</a:t>
            </a:r>
            <a:r>
              <a:rPr lang="en-US" sz="1800" b="0">
                <a:effectLst/>
                <a:latin typeface="Aptos Mono"/>
              </a:rPr>
              <a:t> 2025</a:t>
            </a:r>
            <a:endParaRPr lang="en-US" sz="1800" b="0">
              <a:latin typeface="Aptos Mono"/>
            </a:endParaRPr>
          </a:p>
        </p:txBody>
      </p:sp>
    </p:spTree>
    <p:extLst>
      <p:ext uri="{BB962C8B-B14F-4D97-AF65-F5344CB8AC3E}">
        <p14:creationId xmlns:p14="http://schemas.microsoft.com/office/powerpoint/2010/main" val="21259812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8F28B2-3CEA-4C39-D743-8BE3A91B63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A6CA108E-4C1A-19CA-336D-F9785BD99A3C}"/>
              </a:ext>
            </a:extLst>
          </p:cNvPr>
          <p:cNvSpPr txBox="1">
            <a:spLocks/>
          </p:cNvSpPr>
          <p:nvPr/>
        </p:nvSpPr>
        <p:spPr>
          <a:xfrm>
            <a:off x="462931" y="1326412"/>
            <a:ext cx="9867611" cy="353943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marL="0" indent="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.AppleSystemUIFont" charset="-120"/>
              <a:buNone/>
              <a:defRPr sz="1400" b="0" i="0" kern="1200">
                <a:solidFill>
                  <a:schemeClr val="tx2"/>
                </a:solidFill>
                <a:latin typeface="Aptos" panose="020B0004020202020204" pitchFamily="34" charset="0"/>
                <a:ea typeface="Aptos" panose="020B0004020202020204" pitchFamily="34" charset="0"/>
                <a:cs typeface="Arial" charset="0"/>
              </a:defRPr>
            </a:lvl1pPr>
            <a:lvl2pPr marL="228600" indent="-22860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Aptos" panose="020B0004020202020204" pitchFamily="34" charset="0"/>
                <a:ea typeface="Aptos" panose="020B0004020202020204" pitchFamily="34" charset="0"/>
                <a:cs typeface="Arial" charset="0"/>
              </a:defRPr>
            </a:lvl2pPr>
            <a:lvl3pPr marL="457200" indent="-22860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.AppleSystemUIFont" charset="-120"/>
              <a:buChar char="-"/>
              <a:defRPr sz="1400" b="0" i="0" kern="1200">
                <a:solidFill>
                  <a:schemeClr val="tx2"/>
                </a:solidFill>
                <a:latin typeface="Aptos" panose="020B0004020202020204" pitchFamily="34" charset="0"/>
                <a:ea typeface="Aptos" panose="020B0004020202020204" pitchFamily="34" charset="0"/>
                <a:cs typeface="Arial" charset="0"/>
              </a:defRPr>
            </a:lvl3pPr>
            <a:lvl4pPr marL="685800" indent="-22860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Courier New" panose="02070309020205020404" pitchFamily="49" charset="0"/>
              <a:buChar char="o"/>
              <a:defRPr sz="1400" b="0" i="0" kern="1200">
                <a:solidFill>
                  <a:schemeClr val="tx2"/>
                </a:solidFill>
                <a:latin typeface="Aptos" panose="020B0004020202020204" pitchFamily="34" charset="0"/>
                <a:ea typeface="Aptos" panose="020B0004020202020204" pitchFamily="34" charset="0"/>
                <a:cs typeface="Arial" charset="0"/>
              </a:defRPr>
            </a:lvl4pPr>
            <a:lvl5pPr marL="1143000" indent="-228594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.AppleSystemUIFont" charset="-120"/>
              <a:buChar char="-"/>
              <a:defRPr sz="1400" b="0" i="0" kern="1200">
                <a:solidFill>
                  <a:schemeClr val="tx2"/>
                </a:solidFill>
                <a:latin typeface="Aptos" panose="020B0004020202020204" pitchFamily="34" charset="0"/>
                <a:ea typeface="Aptos" panose="020B0004020202020204" pitchFamily="34" charset="0"/>
                <a:cs typeface="Arial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800"/>
              </a:spcAft>
            </a:pPr>
            <a:r>
              <a:rPr lang="en-US" sz="2300" b="1">
                <a:solidFill>
                  <a:schemeClr val="tx1"/>
                </a:solidFill>
                <a:latin typeface="Aptos"/>
                <a:cs typeface="Arial"/>
              </a:rPr>
              <a:t>Our efforts are aligned to </a:t>
            </a:r>
            <a:r>
              <a:rPr lang="en-US" sz="2300" b="1">
                <a:solidFill>
                  <a:schemeClr val="accent1"/>
                </a:solidFill>
                <a:latin typeface="Aptos"/>
                <a:cs typeface="Arial"/>
              </a:rPr>
              <a:t>achieve three strategic business goals</a:t>
            </a:r>
            <a:r>
              <a:rPr lang="en-US" sz="2300" b="1">
                <a:solidFill>
                  <a:schemeClr val="tx1"/>
                </a:solidFill>
                <a:latin typeface="Aptos"/>
                <a:cs typeface="Arial"/>
              </a:rPr>
              <a:t>:</a:t>
            </a:r>
          </a:p>
        </p:txBody>
      </p:sp>
      <p:sp>
        <p:nvSpPr>
          <p:cNvPr id="34" name="Text Placeholder 3">
            <a:extLst>
              <a:ext uri="{FF2B5EF4-FFF2-40B4-BE49-F238E27FC236}">
                <a16:creationId xmlns:a16="http://schemas.microsoft.com/office/drawing/2014/main" id="{F7C6F550-32EC-E788-6336-56A59F56E0D6}"/>
              </a:ext>
            </a:extLst>
          </p:cNvPr>
          <p:cNvSpPr txBox="1">
            <a:spLocks/>
          </p:cNvSpPr>
          <p:nvPr/>
        </p:nvSpPr>
        <p:spPr>
          <a:xfrm>
            <a:off x="462931" y="1935255"/>
            <a:ext cx="2291154" cy="12240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 w="19050">
            <a:noFill/>
          </a:ln>
        </p:spPr>
        <p:txBody>
          <a:bodyPr vert="horz" lIns="180000" tIns="0" rIns="108000" bIns="0" rtlCol="0" anchor="ctr">
            <a:noAutofit/>
          </a:bodyPr>
          <a:lstStyle>
            <a:defPPr>
              <a:defRPr lang="en-US"/>
            </a:defPPr>
            <a:lvl1pPr marR="0" lvl="0" indent="0" algn="ctr" defTabSz="1218407" fontAlgn="auto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tabLst>
                <a:tab pos="1601276" algn="l"/>
              </a:tabLst>
              <a:defRPr kumimoji="0" sz="1400" b="1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kkurat Std" charset="0"/>
                <a:ea typeface="Akkurat Std" charset="0"/>
                <a:cs typeface="Akkurat Std" charset="0"/>
              </a:defRPr>
            </a:lvl1pPr>
            <a:lvl2pPr marL="137105" indent="-137105" defTabSz="1218407">
              <a:spcBef>
                <a:spcPts val="600"/>
              </a:spcBef>
              <a:spcAft>
                <a:spcPts val="0"/>
              </a:spcAft>
              <a:buClrTx/>
              <a:buFont typeface="Arial" pitchFamily="34" charset="0"/>
              <a:buChar char="•"/>
              <a:tabLst>
                <a:tab pos="1601147" algn="l"/>
              </a:tabLst>
              <a:defRPr sz="1399" b="0" i="0">
                <a:solidFill>
                  <a:schemeClr val="bg1"/>
                </a:solidFill>
                <a:cs typeface="Akkurat Std Regular" charset="0"/>
              </a:defRPr>
            </a:lvl2pPr>
            <a:lvl3pPr marL="317373" indent="-171381" defTabSz="1218407">
              <a:spcBef>
                <a:spcPts val="300"/>
              </a:spcBef>
              <a:spcAft>
                <a:spcPts val="0"/>
              </a:spcAft>
              <a:buClrTx/>
              <a:buFont typeface="Lucida Grande"/>
              <a:buChar char="−"/>
              <a:tabLst>
                <a:tab pos="1601147" algn="l"/>
              </a:tabLst>
              <a:defRPr sz="1200" b="0" i="0">
                <a:solidFill>
                  <a:schemeClr val="bg1"/>
                </a:solidFill>
                <a:cs typeface="Akkurat Std Regular" charset="0"/>
              </a:defRPr>
            </a:lvl3pPr>
            <a:lvl4pPr marL="438768" indent="-121395" defTabSz="1218407">
              <a:spcBef>
                <a:spcPts val="150"/>
              </a:spcBef>
              <a:spcAft>
                <a:spcPts val="0"/>
              </a:spcAft>
              <a:buClrTx/>
              <a:buFont typeface="Arial" pitchFamily="34" charset="0"/>
              <a:buChar char="•"/>
              <a:tabLst>
                <a:tab pos="1601147" algn="l"/>
              </a:tabLst>
              <a:defRPr sz="1200" b="0" i="0">
                <a:solidFill>
                  <a:schemeClr val="bg1"/>
                </a:solidFill>
                <a:cs typeface="Akkurat Std Regular" charset="0"/>
              </a:defRPr>
            </a:lvl4pPr>
            <a:lvl5pPr marL="634746" indent="-195978" defTabSz="1218407">
              <a:spcBef>
                <a:spcPts val="150"/>
              </a:spcBef>
              <a:spcAft>
                <a:spcPts val="0"/>
              </a:spcAft>
              <a:buClrTx/>
              <a:buFont typeface="Lucida Grande"/>
              <a:buChar char="−"/>
              <a:tabLst/>
              <a:defRPr sz="1200" b="0" i="0">
                <a:solidFill>
                  <a:schemeClr val="bg1"/>
                </a:solidFill>
                <a:cs typeface="Akkurat Std Regular" charset="0"/>
              </a:defRPr>
            </a:lvl5pPr>
            <a:lvl6pPr marL="3350621" indent="-304602" defTabSz="1218407">
              <a:spcBef>
                <a:spcPct val="20000"/>
              </a:spcBef>
              <a:buFont typeface="Arial" pitchFamily="34" charset="0"/>
              <a:buChar char="•"/>
              <a:defRPr sz="2665"/>
            </a:lvl6pPr>
            <a:lvl7pPr marL="3959824" indent="-304602" defTabSz="1218407">
              <a:spcBef>
                <a:spcPct val="20000"/>
              </a:spcBef>
              <a:buFont typeface="Arial" pitchFamily="34" charset="0"/>
              <a:buChar char="•"/>
              <a:defRPr sz="2665"/>
            </a:lvl7pPr>
            <a:lvl8pPr marL="4569029" indent="-304602" defTabSz="1218407">
              <a:spcBef>
                <a:spcPct val="20000"/>
              </a:spcBef>
              <a:buFont typeface="Arial" pitchFamily="34" charset="0"/>
              <a:buChar char="•"/>
              <a:defRPr sz="2665"/>
            </a:lvl8pPr>
            <a:lvl9pPr marL="5178233" indent="-304602" defTabSz="1218407">
              <a:spcBef>
                <a:spcPct val="20000"/>
              </a:spcBef>
              <a:buFont typeface="Arial" pitchFamily="34" charset="0"/>
              <a:buChar char="•"/>
              <a:defRPr sz="2665"/>
            </a:lvl9pPr>
          </a:lstStyle>
          <a:p>
            <a:pPr algn="l"/>
            <a:r>
              <a:rPr lang="en-US" sz="2400">
                <a:solidFill>
                  <a:srgbClr val="FFFFFF"/>
                </a:solidFill>
                <a:latin typeface="Aptos" panose="020B0004020202020204" pitchFamily="34" charset="0"/>
              </a:rPr>
              <a:t>Cutting Overhead</a:t>
            </a:r>
          </a:p>
        </p:txBody>
      </p:sp>
      <p:sp>
        <p:nvSpPr>
          <p:cNvPr id="35" name="object 4">
            <a:extLst>
              <a:ext uri="{FF2B5EF4-FFF2-40B4-BE49-F238E27FC236}">
                <a16:creationId xmlns:a16="http://schemas.microsoft.com/office/drawing/2014/main" id="{9F71F14C-3780-412E-9C6C-D4A33003D204}"/>
              </a:ext>
            </a:extLst>
          </p:cNvPr>
          <p:cNvSpPr txBox="1"/>
          <p:nvPr/>
        </p:nvSpPr>
        <p:spPr>
          <a:xfrm>
            <a:off x="2852057" y="1935255"/>
            <a:ext cx="8890061" cy="122400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txBody>
          <a:bodyPr vert="horz" wrap="square" lIns="91440" tIns="45720" rIns="91440" bIns="45720" rtlCol="0" anchor="ctr" anchorCtr="0">
            <a:noAutofit/>
          </a:bodyPr>
          <a:lstStyle/>
          <a:p>
            <a:pPr marL="182880" marR="0" lvl="0" algn="l" defTabSz="685617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Tx/>
              <a:tabLst/>
              <a:defRPr/>
            </a:pPr>
            <a:r>
              <a:rPr kumimoji="0" lang="en-US" sz="200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Aptos" panose="020B0004020202020204" pitchFamily="34" charset="0"/>
              </a:rPr>
              <a:t>Implementing tools that make us faster, more self-sufficient, and accurate —reducing clerical work, manual processes, and administrative costs over time.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DA097DAE-BC0B-6FB2-940A-8246B00B02A5}"/>
              </a:ext>
            </a:extLst>
          </p:cNvPr>
          <p:cNvSpPr txBox="1">
            <a:spLocks/>
          </p:cNvSpPr>
          <p:nvPr/>
        </p:nvSpPr>
        <p:spPr>
          <a:xfrm>
            <a:off x="462931" y="3414155"/>
            <a:ext cx="2291154" cy="12240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 w="19050">
            <a:noFill/>
          </a:ln>
        </p:spPr>
        <p:txBody>
          <a:bodyPr vert="horz" lIns="180000" tIns="0" rIns="108000" bIns="0" rtlCol="0" anchor="ctr">
            <a:noAutofit/>
          </a:bodyPr>
          <a:lstStyle>
            <a:defPPr>
              <a:defRPr lang="en-US"/>
            </a:defPPr>
            <a:lvl1pPr marR="0" lvl="0" indent="0" algn="ctr" defTabSz="1218407" fontAlgn="auto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tabLst>
                <a:tab pos="1601276" algn="l"/>
              </a:tabLst>
              <a:defRPr kumimoji="0" sz="1400" b="1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kkurat Std" charset="0"/>
                <a:ea typeface="Akkurat Std" charset="0"/>
                <a:cs typeface="Akkurat Std" charset="0"/>
              </a:defRPr>
            </a:lvl1pPr>
            <a:lvl2pPr marL="137105" indent="-137105" defTabSz="1218407">
              <a:spcBef>
                <a:spcPts val="600"/>
              </a:spcBef>
              <a:spcAft>
                <a:spcPts val="0"/>
              </a:spcAft>
              <a:buClrTx/>
              <a:buFont typeface="Arial" pitchFamily="34" charset="0"/>
              <a:buChar char="•"/>
              <a:tabLst>
                <a:tab pos="1601147" algn="l"/>
              </a:tabLst>
              <a:defRPr sz="1399" b="0" i="0">
                <a:solidFill>
                  <a:schemeClr val="bg1"/>
                </a:solidFill>
                <a:cs typeface="Akkurat Std Regular" charset="0"/>
              </a:defRPr>
            </a:lvl2pPr>
            <a:lvl3pPr marL="317373" indent="-171381" defTabSz="1218407">
              <a:spcBef>
                <a:spcPts val="300"/>
              </a:spcBef>
              <a:spcAft>
                <a:spcPts val="0"/>
              </a:spcAft>
              <a:buClrTx/>
              <a:buFont typeface="Lucida Grande"/>
              <a:buChar char="−"/>
              <a:tabLst>
                <a:tab pos="1601147" algn="l"/>
              </a:tabLst>
              <a:defRPr sz="1200" b="0" i="0">
                <a:solidFill>
                  <a:schemeClr val="bg1"/>
                </a:solidFill>
                <a:cs typeface="Akkurat Std Regular" charset="0"/>
              </a:defRPr>
            </a:lvl3pPr>
            <a:lvl4pPr marL="438768" indent="-121395" defTabSz="1218407">
              <a:spcBef>
                <a:spcPts val="150"/>
              </a:spcBef>
              <a:spcAft>
                <a:spcPts val="0"/>
              </a:spcAft>
              <a:buClrTx/>
              <a:buFont typeface="Arial" pitchFamily="34" charset="0"/>
              <a:buChar char="•"/>
              <a:tabLst>
                <a:tab pos="1601147" algn="l"/>
              </a:tabLst>
              <a:defRPr sz="1200" b="0" i="0">
                <a:solidFill>
                  <a:schemeClr val="bg1"/>
                </a:solidFill>
                <a:cs typeface="Akkurat Std Regular" charset="0"/>
              </a:defRPr>
            </a:lvl4pPr>
            <a:lvl5pPr marL="634746" indent="-195978" defTabSz="1218407">
              <a:spcBef>
                <a:spcPts val="150"/>
              </a:spcBef>
              <a:spcAft>
                <a:spcPts val="0"/>
              </a:spcAft>
              <a:buClrTx/>
              <a:buFont typeface="Lucida Grande"/>
              <a:buChar char="−"/>
              <a:tabLst/>
              <a:defRPr sz="1200" b="0" i="0">
                <a:solidFill>
                  <a:schemeClr val="bg1"/>
                </a:solidFill>
                <a:cs typeface="Akkurat Std Regular" charset="0"/>
              </a:defRPr>
            </a:lvl5pPr>
            <a:lvl6pPr marL="3350621" indent="-304602" defTabSz="1218407">
              <a:spcBef>
                <a:spcPct val="20000"/>
              </a:spcBef>
              <a:buFont typeface="Arial" pitchFamily="34" charset="0"/>
              <a:buChar char="•"/>
              <a:defRPr sz="2665"/>
            </a:lvl6pPr>
            <a:lvl7pPr marL="3959824" indent="-304602" defTabSz="1218407">
              <a:spcBef>
                <a:spcPct val="20000"/>
              </a:spcBef>
              <a:buFont typeface="Arial" pitchFamily="34" charset="0"/>
              <a:buChar char="•"/>
              <a:defRPr sz="2665"/>
            </a:lvl7pPr>
            <a:lvl8pPr marL="4569029" indent="-304602" defTabSz="1218407">
              <a:spcBef>
                <a:spcPct val="20000"/>
              </a:spcBef>
              <a:buFont typeface="Arial" pitchFamily="34" charset="0"/>
              <a:buChar char="•"/>
              <a:defRPr sz="2665"/>
            </a:lvl8pPr>
            <a:lvl9pPr marL="5178233" indent="-304602" defTabSz="1218407">
              <a:spcBef>
                <a:spcPct val="20000"/>
              </a:spcBef>
              <a:buFont typeface="Arial" pitchFamily="34" charset="0"/>
              <a:buChar char="•"/>
              <a:defRPr sz="2665"/>
            </a:lvl9pPr>
          </a:lstStyle>
          <a:p>
            <a:pPr algn="l"/>
            <a:r>
              <a:rPr lang="en-US" sz="2400">
                <a:solidFill>
                  <a:srgbClr val="FFFFFF"/>
                </a:solidFill>
                <a:latin typeface="Aptos" panose="020B0004020202020204" pitchFamily="34" charset="0"/>
              </a:rPr>
              <a:t>Supporting Revenue</a:t>
            </a:r>
          </a:p>
        </p:txBody>
      </p:sp>
      <p:sp>
        <p:nvSpPr>
          <p:cNvPr id="41" name="object 4">
            <a:extLst>
              <a:ext uri="{FF2B5EF4-FFF2-40B4-BE49-F238E27FC236}">
                <a16:creationId xmlns:a16="http://schemas.microsoft.com/office/drawing/2014/main" id="{588F544F-D97C-C38F-C9A0-C25890BB27BA}"/>
              </a:ext>
            </a:extLst>
          </p:cNvPr>
          <p:cNvSpPr txBox="1"/>
          <p:nvPr/>
        </p:nvSpPr>
        <p:spPr>
          <a:xfrm>
            <a:off x="2852057" y="3414155"/>
            <a:ext cx="8890061" cy="122400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txBody>
          <a:bodyPr vert="horz" wrap="square" lIns="91440" tIns="45720" rIns="91440" bIns="45720" rtlCol="0" anchor="ctr" anchorCtr="0">
            <a:noAutofit/>
          </a:bodyPr>
          <a:lstStyle>
            <a:defPPr>
              <a:defRPr lang="en-US"/>
            </a:defPPr>
            <a:lvl1pPr marL="182880" marR="0" lvl="0" defTabSz="685617" fontAlgn="auto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Tx/>
              <a:tabLst/>
              <a:defRPr kumimoji="0" sz="1400" u="none" strike="noStrike" cap="none" spc="0" normalizeH="0" baseline="0">
                <a:ln>
                  <a:noFill/>
                </a:ln>
                <a:effectLst/>
                <a:uLnTx/>
                <a:uFillTx/>
                <a:latin typeface="Aptos" panose="020B0004020202020204" pitchFamily="34" charset="0"/>
              </a:defRPr>
            </a:lvl1pPr>
          </a:lstStyle>
          <a:p>
            <a:r>
              <a:rPr lang="en-US" sz="2000"/>
              <a:t>Beginning with leasing, we are using AI and emerging technology to shorten negotiation-to-execution timelines and accelerate cash collection.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B6F27E66-0EFC-204B-9E36-777DA7E8BD57}"/>
              </a:ext>
            </a:extLst>
          </p:cNvPr>
          <p:cNvSpPr txBox="1">
            <a:spLocks/>
          </p:cNvSpPr>
          <p:nvPr/>
        </p:nvSpPr>
        <p:spPr>
          <a:xfrm>
            <a:off x="462931" y="4919588"/>
            <a:ext cx="2291154" cy="12240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 w="19050">
            <a:noFill/>
          </a:ln>
        </p:spPr>
        <p:txBody>
          <a:bodyPr vert="horz" lIns="180000" tIns="0" rIns="108000" bIns="0" rtlCol="0" anchor="ctr">
            <a:noAutofit/>
          </a:bodyPr>
          <a:lstStyle>
            <a:defPPr>
              <a:defRPr lang="en-US"/>
            </a:defPPr>
            <a:lvl1pPr marR="0" lvl="0" indent="0" algn="ctr" defTabSz="1218407" fontAlgn="auto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Tx/>
              <a:buSzTx/>
              <a:buFontTx/>
              <a:buNone/>
              <a:tabLst>
                <a:tab pos="1601276" algn="l"/>
              </a:tabLst>
              <a:defRPr kumimoji="0" sz="1400" b="1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kkurat Std" charset="0"/>
                <a:ea typeface="Akkurat Std" charset="0"/>
                <a:cs typeface="Akkurat Std" charset="0"/>
              </a:defRPr>
            </a:lvl1pPr>
            <a:lvl2pPr marL="137105" indent="-137105" defTabSz="1218407">
              <a:spcBef>
                <a:spcPts val="600"/>
              </a:spcBef>
              <a:spcAft>
                <a:spcPts val="0"/>
              </a:spcAft>
              <a:buClrTx/>
              <a:buFont typeface="Arial" pitchFamily="34" charset="0"/>
              <a:buChar char="•"/>
              <a:tabLst>
                <a:tab pos="1601147" algn="l"/>
              </a:tabLst>
              <a:defRPr sz="1399" b="0" i="0">
                <a:solidFill>
                  <a:schemeClr val="bg1"/>
                </a:solidFill>
                <a:cs typeface="Akkurat Std Regular" charset="0"/>
              </a:defRPr>
            </a:lvl2pPr>
            <a:lvl3pPr marL="317373" indent="-171381" defTabSz="1218407">
              <a:spcBef>
                <a:spcPts val="300"/>
              </a:spcBef>
              <a:spcAft>
                <a:spcPts val="0"/>
              </a:spcAft>
              <a:buClrTx/>
              <a:buFont typeface="Lucida Grande"/>
              <a:buChar char="−"/>
              <a:tabLst>
                <a:tab pos="1601147" algn="l"/>
              </a:tabLst>
              <a:defRPr sz="1200" b="0" i="0">
                <a:solidFill>
                  <a:schemeClr val="bg1"/>
                </a:solidFill>
                <a:cs typeface="Akkurat Std Regular" charset="0"/>
              </a:defRPr>
            </a:lvl3pPr>
            <a:lvl4pPr marL="438768" indent="-121395" defTabSz="1218407">
              <a:spcBef>
                <a:spcPts val="150"/>
              </a:spcBef>
              <a:spcAft>
                <a:spcPts val="0"/>
              </a:spcAft>
              <a:buClrTx/>
              <a:buFont typeface="Arial" pitchFamily="34" charset="0"/>
              <a:buChar char="•"/>
              <a:tabLst>
                <a:tab pos="1601147" algn="l"/>
              </a:tabLst>
              <a:defRPr sz="1200" b="0" i="0">
                <a:solidFill>
                  <a:schemeClr val="bg1"/>
                </a:solidFill>
                <a:cs typeface="Akkurat Std Regular" charset="0"/>
              </a:defRPr>
            </a:lvl4pPr>
            <a:lvl5pPr marL="634746" indent="-195978" defTabSz="1218407">
              <a:spcBef>
                <a:spcPts val="150"/>
              </a:spcBef>
              <a:spcAft>
                <a:spcPts val="0"/>
              </a:spcAft>
              <a:buClrTx/>
              <a:buFont typeface="Lucida Grande"/>
              <a:buChar char="−"/>
              <a:tabLst/>
              <a:defRPr sz="1200" b="0" i="0">
                <a:solidFill>
                  <a:schemeClr val="bg1"/>
                </a:solidFill>
                <a:cs typeface="Akkurat Std Regular" charset="0"/>
              </a:defRPr>
            </a:lvl5pPr>
            <a:lvl6pPr marL="3350621" indent="-304602" defTabSz="1218407">
              <a:spcBef>
                <a:spcPct val="20000"/>
              </a:spcBef>
              <a:buFont typeface="Arial" pitchFamily="34" charset="0"/>
              <a:buChar char="•"/>
              <a:defRPr sz="2665"/>
            </a:lvl6pPr>
            <a:lvl7pPr marL="3959824" indent="-304602" defTabSz="1218407">
              <a:spcBef>
                <a:spcPct val="20000"/>
              </a:spcBef>
              <a:buFont typeface="Arial" pitchFamily="34" charset="0"/>
              <a:buChar char="•"/>
              <a:defRPr sz="2665"/>
            </a:lvl7pPr>
            <a:lvl8pPr marL="4569029" indent="-304602" defTabSz="1218407">
              <a:spcBef>
                <a:spcPct val="20000"/>
              </a:spcBef>
              <a:buFont typeface="Arial" pitchFamily="34" charset="0"/>
              <a:buChar char="•"/>
              <a:defRPr sz="2665"/>
            </a:lvl8pPr>
            <a:lvl9pPr marL="5178233" indent="-304602" defTabSz="1218407">
              <a:spcBef>
                <a:spcPct val="20000"/>
              </a:spcBef>
              <a:buFont typeface="Arial" pitchFamily="34" charset="0"/>
              <a:buChar char="•"/>
              <a:defRPr sz="2665"/>
            </a:lvl9pPr>
          </a:lstStyle>
          <a:p>
            <a:pPr algn="l"/>
            <a:r>
              <a:rPr lang="en-US" sz="2400">
                <a:solidFill>
                  <a:srgbClr val="FFFFFF"/>
                </a:solidFill>
                <a:latin typeface="Aptos" panose="020B0004020202020204" pitchFamily="34" charset="0"/>
              </a:rPr>
              <a:t>Training Our Workforce</a:t>
            </a:r>
          </a:p>
        </p:txBody>
      </p:sp>
      <p:sp>
        <p:nvSpPr>
          <p:cNvPr id="43" name="object 4">
            <a:extLst>
              <a:ext uri="{FF2B5EF4-FFF2-40B4-BE49-F238E27FC236}">
                <a16:creationId xmlns:a16="http://schemas.microsoft.com/office/drawing/2014/main" id="{A93C3600-3D3F-AA5F-F3AF-7193A80A901C}"/>
              </a:ext>
            </a:extLst>
          </p:cNvPr>
          <p:cNvSpPr txBox="1"/>
          <p:nvPr/>
        </p:nvSpPr>
        <p:spPr>
          <a:xfrm>
            <a:off x="2852057" y="4919588"/>
            <a:ext cx="8890061" cy="122400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txBody>
          <a:bodyPr vert="horz" wrap="square" lIns="91440" tIns="45720" rIns="91440" bIns="45720" rtlCol="0" anchor="ctr" anchorCtr="0">
            <a:noAutofit/>
          </a:bodyPr>
          <a:lstStyle>
            <a:defPPr>
              <a:defRPr lang="en-US"/>
            </a:defPPr>
            <a:lvl1pPr marL="182880" marR="0" lvl="0" defTabSz="685617" fontAlgn="auto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Tx/>
              <a:tabLst/>
              <a:defRPr kumimoji="0" sz="1400" u="none" strike="noStrike" cap="none" spc="0" normalizeH="0" baseline="0">
                <a:ln>
                  <a:noFill/>
                </a:ln>
                <a:effectLst/>
                <a:uLnTx/>
                <a:uFillTx/>
                <a:latin typeface="Aptos" panose="020B0004020202020204" pitchFamily="34" charset="0"/>
              </a:defRPr>
            </a:lvl1pPr>
          </a:lstStyle>
          <a:p>
            <a:r>
              <a:rPr lang="en-US" sz="2000"/>
              <a:t>We are creating a culture of curiosity and AI literacy—empowering our teams to unlock improvements in every corner of the business on their own.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7BA4D8-0287-9174-8D9F-8AD9E4238B75}"/>
              </a:ext>
            </a:extLst>
          </p:cNvPr>
          <p:cNvSpPr txBox="1"/>
          <p:nvPr/>
        </p:nvSpPr>
        <p:spPr>
          <a:xfrm>
            <a:off x="340493" y="202372"/>
            <a:ext cx="11035925" cy="2616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lvl="0" defTabSz="914377">
              <a:defRPr/>
            </a:pPr>
            <a:r>
              <a:rPr lang="en-US" sz="1100" b="1">
                <a:solidFill>
                  <a:srgbClr val="000000"/>
                </a:solidFill>
                <a:latin typeface="Aptos" panose="020B0004020202020204" pitchFamily="34" charset="0"/>
              </a:rPr>
              <a:t>TECHNOLOGY COMMITTEE UPDATE</a:t>
            </a:r>
          </a:p>
        </p:txBody>
      </p:sp>
      <p:sp>
        <p:nvSpPr>
          <p:cNvPr id="10" name="Title 2">
            <a:extLst>
              <a:ext uri="{FF2B5EF4-FFF2-40B4-BE49-F238E27FC236}">
                <a16:creationId xmlns:a16="http://schemas.microsoft.com/office/drawing/2014/main" id="{77BDF69D-9343-4F4C-9074-14BA95C91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086" y="557120"/>
            <a:ext cx="11063554" cy="430887"/>
          </a:xfrm>
        </p:spPr>
        <p:txBody>
          <a:bodyPr/>
          <a:lstStyle/>
          <a:p>
            <a:r>
              <a:rPr lang="en-US" sz="2800" b="0">
                <a:solidFill>
                  <a:schemeClr val="accent2"/>
                </a:solidFill>
                <a:latin typeface="Aptos"/>
              </a:rPr>
              <a:t>HHX Mission Refresher</a:t>
            </a:r>
            <a:endParaRPr lang="en-US" sz="2800" b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46B646-5C2F-A88A-36CF-EB8EAA36624A}"/>
              </a:ext>
            </a:extLst>
          </p:cNvPr>
          <p:cNvSpPr txBox="1">
            <a:spLocks/>
          </p:cNvSpPr>
          <p:nvPr/>
        </p:nvSpPr>
        <p:spPr>
          <a:xfrm>
            <a:off x="406080" y="6410739"/>
            <a:ext cx="4968560" cy="184666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algn="l" defTabSz="914377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400" b="1" i="0" kern="1200">
                <a:solidFill>
                  <a:schemeClr val="bg1"/>
                </a:solidFill>
                <a:latin typeface="Aptos SemiBold" panose="020B0004020202020204" pitchFamily="34" charset="0"/>
                <a:ea typeface="Guardian Sans Bold" charset="0"/>
                <a:cs typeface="Guardian Sans Bold" charset="0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200" b="0">
                <a:solidFill>
                  <a:schemeClr val="accent5"/>
                </a:solidFill>
                <a:effectLst/>
                <a:latin typeface="Aptos Mono" panose="020B0009020202020204" pitchFamily="49" charset="0"/>
              </a:rPr>
              <a:t>The Innovation Hub at Howard Hughes</a:t>
            </a:r>
            <a:endParaRPr lang="en-US" sz="1200" b="0">
              <a:solidFill>
                <a:schemeClr val="accent5"/>
              </a:solidFill>
              <a:latin typeface="Aptos Mono" panose="020B00090202020202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9E44BF-8510-897B-AC1F-5484250C8BD6}"/>
              </a:ext>
            </a:extLst>
          </p:cNvPr>
          <p:cNvSpPr txBox="1"/>
          <p:nvPr/>
        </p:nvSpPr>
        <p:spPr>
          <a:xfrm>
            <a:off x="11539874" y="6409248"/>
            <a:ext cx="492092" cy="369332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defTabSz="228600">
              <a:tabLst>
                <a:tab pos="228600" algn="l"/>
              </a:tabLst>
            </a:pPr>
            <a:fld id="{F292808C-3B51-2D42-9968-5A0D4217BF9E}" type="slidenum">
              <a:rPr lang="en-US" sz="1000" b="0" i="0" smtClean="0">
                <a:solidFill>
                  <a:schemeClr val="accent5"/>
                </a:solidFill>
                <a:latin typeface="Aptos Mono" panose="020B0009020202020204" pitchFamily="49" charset="0"/>
              </a:rPr>
              <a:pPr defTabSz="228600">
                <a:tabLst>
                  <a:tab pos="228600" algn="l"/>
                </a:tabLst>
              </a:pPr>
              <a:t>2</a:t>
            </a:fld>
            <a:r>
              <a:rPr lang="en-US" sz="800" b="1">
                <a:solidFill>
                  <a:schemeClr val="accent1"/>
                </a:solidFill>
                <a:latin typeface="Aptos" panose="020B0004020202020204" pitchFamily="34" charset="0"/>
              </a:rPr>
              <a:t>	</a:t>
            </a:r>
            <a:endParaRPr lang="en-US" sz="800">
              <a:solidFill>
                <a:schemeClr val="accent1"/>
              </a:solidFill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77314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8E4E99-A0D8-B771-CCB2-CF936DA4C2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52FFA9A-4922-7F55-291F-D78163086D50}"/>
              </a:ext>
            </a:extLst>
          </p:cNvPr>
          <p:cNvSpPr txBox="1"/>
          <p:nvPr/>
        </p:nvSpPr>
        <p:spPr>
          <a:xfrm>
            <a:off x="340493" y="202372"/>
            <a:ext cx="11035925" cy="2616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lvl="0" defTabSz="914377">
              <a:defRPr/>
            </a:pPr>
            <a:r>
              <a:rPr lang="en-US" sz="1100" b="1">
                <a:solidFill>
                  <a:srgbClr val="000000"/>
                </a:solidFill>
                <a:latin typeface="Aptos" panose="020B0004020202020204" pitchFamily="34" charset="0"/>
              </a:rPr>
              <a:t>TECHNOLOGY COMMITTEE UPDATE</a:t>
            </a:r>
          </a:p>
        </p:txBody>
      </p:sp>
      <p:sp>
        <p:nvSpPr>
          <p:cNvPr id="33" name="Title 2">
            <a:extLst>
              <a:ext uri="{FF2B5EF4-FFF2-40B4-BE49-F238E27FC236}">
                <a16:creationId xmlns:a16="http://schemas.microsoft.com/office/drawing/2014/main" id="{95E93384-F6E5-4411-B251-ED0272A2E1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086" y="557120"/>
            <a:ext cx="11063554" cy="430887"/>
          </a:xfrm>
        </p:spPr>
        <p:txBody>
          <a:bodyPr/>
          <a:lstStyle/>
          <a:p>
            <a:r>
              <a:rPr lang="en-US">
                <a:solidFill>
                  <a:schemeClr val="accent2"/>
                </a:solidFill>
                <a:latin typeface="Aptos"/>
              </a:rPr>
              <a:t>2025 In Review </a:t>
            </a:r>
            <a:endParaRPr lang="en-US" sz="2800" b="0">
              <a:solidFill>
                <a:schemeClr val="accent2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AB7EA60A-D0C0-9A1F-7536-69C2C92E1D85}"/>
              </a:ext>
            </a:extLst>
          </p:cNvPr>
          <p:cNvSpPr txBox="1">
            <a:spLocks/>
          </p:cNvSpPr>
          <p:nvPr/>
        </p:nvSpPr>
        <p:spPr>
          <a:xfrm>
            <a:off x="406080" y="6410739"/>
            <a:ext cx="4968560" cy="184666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algn="l" defTabSz="914377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400" b="1" i="0" kern="1200">
                <a:solidFill>
                  <a:schemeClr val="bg1"/>
                </a:solidFill>
                <a:latin typeface="Aptos SemiBold" panose="020B0004020202020204" pitchFamily="34" charset="0"/>
                <a:ea typeface="Guardian Sans Bold" charset="0"/>
                <a:cs typeface="Guardian Sans Bold" charset="0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200" b="0">
                <a:solidFill>
                  <a:schemeClr val="accent5"/>
                </a:solidFill>
                <a:effectLst/>
                <a:latin typeface="Aptos Mono" panose="020B0009020202020204" pitchFamily="49" charset="0"/>
              </a:rPr>
              <a:t>The Innovation Hub at Howard Hughes</a:t>
            </a:r>
            <a:endParaRPr lang="en-US" sz="1200" b="0">
              <a:solidFill>
                <a:schemeClr val="accent5"/>
              </a:solidFill>
              <a:latin typeface="Aptos Mono" panose="020B0009020202020204" pitchFamily="49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3ABFA20-9968-5D1A-D72C-6FE21F893F07}"/>
              </a:ext>
            </a:extLst>
          </p:cNvPr>
          <p:cNvSpPr txBox="1"/>
          <p:nvPr/>
        </p:nvSpPr>
        <p:spPr>
          <a:xfrm>
            <a:off x="11539874" y="6409248"/>
            <a:ext cx="492092" cy="369332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defTabSz="228600">
              <a:tabLst>
                <a:tab pos="228600" algn="l"/>
              </a:tabLst>
            </a:pPr>
            <a:fld id="{F292808C-3B51-2D42-9968-5A0D4217BF9E}" type="slidenum">
              <a:rPr lang="en-US" sz="1000" b="0" i="0" smtClean="0">
                <a:solidFill>
                  <a:schemeClr val="accent5"/>
                </a:solidFill>
                <a:latin typeface="Aptos Mono" panose="020B0009020202020204" pitchFamily="49" charset="0"/>
              </a:rPr>
              <a:pPr defTabSz="228600">
                <a:tabLst>
                  <a:tab pos="228600" algn="l"/>
                </a:tabLst>
              </a:pPr>
              <a:t>3</a:t>
            </a:fld>
            <a:r>
              <a:rPr lang="en-US" sz="800" b="1">
                <a:solidFill>
                  <a:schemeClr val="accent1"/>
                </a:solidFill>
                <a:latin typeface="Aptos" panose="020B0004020202020204" pitchFamily="34" charset="0"/>
              </a:rPr>
              <a:t>	</a:t>
            </a:r>
            <a:endParaRPr lang="en-US" sz="800">
              <a:solidFill>
                <a:schemeClr val="accent1"/>
              </a:solidFill>
              <a:latin typeface="Aptos" panose="020B00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006F7DB-027B-1398-F7B5-1A997676CBD9}"/>
              </a:ext>
            </a:extLst>
          </p:cNvPr>
          <p:cNvSpPr txBox="1"/>
          <p:nvPr/>
        </p:nvSpPr>
        <p:spPr>
          <a:xfrm>
            <a:off x="340491" y="1369485"/>
            <a:ext cx="11312533" cy="67710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spcAft>
                <a:spcPts val="1200"/>
              </a:spcAft>
            </a:pPr>
            <a:r>
              <a:rPr lang="en-US" sz="1900" b="1">
                <a:solidFill>
                  <a:schemeClr val="accent1"/>
                </a:solidFill>
                <a:latin typeface="Aptos"/>
              </a:rPr>
              <a:t>This year HHX shifted from experimentation to execution at scale</a:t>
            </a:r>
            <a:r>
              <a:rPr lang="en-US" sz="1900" b="1">
                <a:latin typeface="Aptos"/>
              </a:rPr>
              <a:t>. We moved AI from concept to habit, innovation became an organization-wide capability, and we grew our partner ecosystem.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A883A8B-25F1-08C5-1880-946FA8AAD82D}"/>
              </a:ext>
            </a:extLst>
          </p:cNvPr>
          <p:cNvSpPr/>
          <p:nvPr/>
        </p:nvSpPr>
        <p:spPr>
          <a:xfrm>
            <a:off x="462931" y="2495518"/>
            <a:ext cx="2652802" cy="371336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13BC9B8-66C6-A42E-D8FF-F268D3AD14A5}"/>
              </a:ext>
            </a:extLst>
          </p:cNvPr>
          <p:cNvSpPr/>
          <p:nvPr/>
        </p:nvSpPr>
        <p:spPr>
          <a:xfrm>
            <a:off x="3205653" y="2495518"/>
            <a:ext cx="2652802" cy="371336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BE12F6B-A7E4-7554-886F-3845356A3333}"/>
              </a:ext>
            </a:extLst>
          </p:cNvPr>
          <p:cNvSpPr/>
          <p:nvPr/>
        </p:nvSpPr>
        <p:spPr>
          <a:xfrm>
            <a:off x="5948375" y="2495518"/>
            <a:ext cx="2652802" cy="371336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F424BFF-1E1B-1164-398D-509FA1173E8A}"/>
              </a:ext>
            </a:extLst>
          </p:cNvPr>
          <p:cNvSpPr/>
          <p:nvPr/>
        </p:nvSpPr>
        <p:spPr>
          <a:xfrm>
            <a:off x="8691097" y="2495518"/>
            <a:ext cx="2652802" cy="371336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6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FD913BD-C287-7570-7824-8752238BADFE}"/>
              </a:ext>
            </a:extLst>
          </p:cNvPr>
          <p:cNvSpPr txBox="1"/>
          <p:nvPr/>
        </p:nvSpPr>
        <p:spPr>
          <a:xfrm>
            <a:off x="3501607" y="2804758"/>
            <a:ext cx="2060891" cy="71558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algn="ctr">
              <a:spcAft>
                <a:spcPts val="300"/>
              </a:spcAft>
              <a:defRPr sz="1600" b="1">
                <a:solidFill>
                  <a:schemeClr val="accent1"/>
                </a:solidFill>
                <a:latin typeface="Aptos" panose="020B00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Finalized </a:t>
            </a:r>
            <a:r>
              <a:rPr lang="en-US" dirty="0" err="1"/>
              <a:t>AdaOS</a:t>
            </a:r>
            <a:r>
              <a:rPr lang="en-US" dirty="0"/>
              <a:t> 1.0</a:t>
            </a:r>
          </a:p>
          <a:p>
            <a:r>
              <a:rPr lang="en-US" sz="1400" b="0" dirty="0">
                <a:solidFill>
                  <a:schemeClr val="tx1"/>
                </a:solidFill>
              </a:rPr>
              <a:t>Built the foundation for our automated back-office</a:t>
            </a:r>
            <a:endParaRPr lang="en-US" b="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9776B68-FB3F-E934-CBFE-9ED3EC960A3C}"/>
              </a:ext>
            </a:extLst>
          </p:cNvPr>
          <p:cNvSpPr txBox="1"/>
          <p:nvPr/>
        </p:nvSpPr>
        <p:spPr>
          <a:xfrm>
            <a:off x="788080" y="2817522"/>
            <a:ext cx="2002504" cy="71558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Aft>
                <a:spcPts val="300"/>
              </a:spcAft>
            </a:pPr>
            <a:r>
              <a:rPr lang="en-US" sz="1600" b="1" dirty="0">
                <a:solidFill>
                  <a:schemeClr val="accent1"/>
                </a:solidFill>
                <a:latin typeface="Aptos" panose="020B0004020202020204" pitchFamily="34" charset="0"/>
                <a:cs typeface="Arial" panose="020B0604020202020204" pitchFamily="34" charset="0"/>
              </a:rPr>
              <a:t>Company-Wide AI</a:t>
            </a:r>
          </a:p>
          <a:p>
            <a:pPr algn="ctr">
              <a:spcAft>
                <a:spcPts val="300"/>
              </a:spcAft>
            </a:pPr>
            <a:r>
              <a:rPr lang="en-US" sz="1400" dirty="0">
                <a:latin typeface="Aptos" panose="020B0004020202020204" pitchFamily="34" charset="0"/>
                <a:cs typeface="Arial" panose="020B0604020202020204" pitchFamily="34" charset="0"/>
              </a:rPr>
              <a:t>We embedded AI into the daily rhythm of work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62180BA-0A90-0A2F-6816-C5C661A2EE92}"/>
              </a:ext>
            </a:extLst>
          </p:cNvPr>
          <p:cNvSpPr txBox="1"/>
          <p:nvPr/>
        </p:nvSpPr>
        <p:spPr>
          <a:xfrm>
            <a:off x="6214622" y="2817522"/>
            <a:ext cx="2120305" cy="71558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spcAft>
                <a:spcPts val="300"/>
              </a:spcAft>
            </a:pPr>
            <a:r>
              <a:rPr lang="en-US" sz="1600" b="1">
                <a:solidFill>
                  <a:schemeClr val="accent1"/>
                </a:solidFill>
                <a:latin typeface="Aptos" panose="020B0004020202020204" pitchFamily="34" charset="0"/>
                <a:cs typeface="Arial" panose="020B0604020202020204" pitchFamily="34" charset="0"/>
              </a:rPr>
              <a:t>Reskilled Workforce</a:t>
            </a:r>
          </a:p>
          <a:p>
            <a:pPr algn="ctr">
              <a:spcAft>
                <a:spcPts val="300"/>
              </a:spcAft>
            </a:pPr>
            <a:r>
              <a:rPr lang="en-US" sz="1400">
                <a:latin typeface="Aptos" panose="020B0004020202020204" pitchFamily="34" charset="0"/>
                <a:cs typeface="Arial" panose="020B0604020202020204" pitchFamily="34" charset="0"/>
              </a:rPr>
              <a:t>Delivered robust training and change management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9D86984-11E6-38F6-CEE4-B255242FBFCA}"/>
              </a:ext>
            </a:extLst>
          </p:cNvPr>
          <p:cNvSpPr txBox="1"/>
          <p:nvPr/>
        </p:nvSpPr>
        <p:spPr>
          <a:xfrm>
            <a:off x="8867424" y="2817522"/>
            <a:ext cx="2242762" cy="71558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>
              <a:spcAft>
                <a:spcPts val="300"/>
              </a:spcAft>
            </a:pPr>
            <a:r>
              <a:rPr lang="en-US" sz="1600" b="1" dirty="0">
                <a:solidFill>
                  <a:schemeClr val="accent1"/>
                </a:solidFill>
                <a:latin typeface="Aptos" panose="020B0004020202020204" pitchFamily="34" charset="0"/>
                <a:cs typeface="Arial" panose="020B0604020202020204" pitchFamily="34" charset="0"/>
              </a:rPr>
              <a:t>Holistic Innovation</a:t>
            </a:r>
          </a:p>
          <a:p>
            <a:pPr algn="ctr">
              <a:spcAft>
                <a:spcPts val="300"/>
              </a:spcAft>
            </a:pPr>
            <a:r>
              <a:rPr lang="en-US" sz="1400" dirty="0">
                <a:latin typeface="Aptos" panose="020B0004020202020204" pitchFamily="34" charset="0"/>
                <a:cs typeface="Arial" panose="020B0604020202020204" pitchFamily="34" charset="0"/>
              </a:rPr>
              <a:t>Not everything we do is about </a:t>
            </a:r>
            <a:r>
              <a:rPr lang="en-US" sz="1400" dirty="0">
                <a:latin typeface="Aptos"/>
                <a:cs typeface="Arial"/>
              </a:rPr>
              <a:t>AI</a:t>
            </a:r>
            <a:endParaRPr lang="en-US" sz="1600" dirty="0">
              <a:latin typeface="Aptos" panose="020B00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E75374B-A7C6-DAF2-9769-4EE48DFFE29E}"/>
              </a:ext>
            </a:extLst>
          </p:cNvPr>
          <p:cNvSpPr txBox="1"/>
          <p:nvPr/>
        </p:nvSpPr>
        <p:spPr>
          <a:xfrm>
            <a:off x="3320234" y="3748454"/>
            <a:ext cx="2423638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latin typeface="Aptos" panose="020B0004020202020204" pitchFamily="34" charset="0"/>
              </a:rPr>
              <a:t>Automated lease drafting and abstraction </a:t>
            </a:r>
            <a:r>
              <a:rPr lang="en-US" sz="1400" b="1" dirty="0">
                <a:latin typeface="Aptos" panose="020B0004020202020204" pitchFamily="34" charset="0"/>
              </a:rPr>
              <a:t>set to go live in Q1 2026 positions HHC for an estimated $1M+ cost reduction, 2,000+ labor hours avoided</a:t>
            </a:r>
            <a:r>
              <a:rPr lang="en-US" sz="1400" dirty="0">
                <a:latin typeface="Aptos" panose="020B0004020202020204" pitchFamily="34" charset="0"/>
              </a:rPr>
              <a:t>, and 99% faster processing. Lays backbone for further back‑office automation across workflows in 2026.</a:t>
            </a:r>
            <a:endParaRPr lang="en-US" sz="14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0829D0A-CA0E-E8F4-D37E-D419F7A81FF5}"/>
              </a:ext>
            </a:extLst>
          </p:cNvPr>
          <p:cNvSpPr txBox="1"/>
          <p:nvPr/>
        </p:nvSpPr>
        <p:spPr>
          <a:xfrm>
            <a:off x="674089" y="3748454"/>
            <a:ext cx="2228078" cy="224676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1400" dirty="0">
                <a:latin typeface="Aptos"/>
              </a:rPr>
              <a:t>Rolled out Glean to the entire company, </a:t>
            </a:r>
            <a:r>
              <a:rPr lang="en-US" sz="1400" b="1" dirty="0">
                <a:latin typeface="Aptos"/>
              </a:rPr>
              <a:t>drove AI adoption to 54%+ with 47,500+ searches/chats</a:t>
            </a:r>
            <a:r>
              <a:rPr lang="en-US" sz="1400" dirty="0">
                <a:latin typeface="Aptos"/>
              </a:rPr>
              <a:t>. Supported creation of high‑value AI agents in Legal, Internal Audit, and Accounting that are embedded in daily work with measurable gains.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B982AFD-8A5A-7FC8-9758-D401F896AB6F}"/>
              </a:ext>
            </a:extLst>
          </p:cNvPr>
          <p:cNvSpPr txBox="1"/>
          <p:nvPr/>
        </p:nvSpPr>
        <p:spPr>
          <a:xfrm>
            <a:off x="6025131" y="3748454"/>
            <a:ext cx="2501418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b="1">
                <a:latin typeface="Aptos" panose="020B0004020202020204" pitchFamily="34" charset="0"/>
              </a:rPr>
              <a:t>Company‑wide AI training grew to 60%+ participation</a:t>
            </a:r>
            <a:r>
              <a:rPr lang="en-US" sz="1400">
                <a:latin typeface="Aptos" panose="020B0004020202020204" pitchFamily="34" charset="0"/>
              </a:rPr>
              <a:t>, with 4,000+ training videos and 600+ courses completed, reinforced by our Innovation Leads program. The HHX Innovation Summit aligned stakeholders on priorities, turning enablement into durable operating habits.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EE38AAB-B9F6-4257-5F49-1A9B12DA2221}"/>
              </a:ext>
            </a:extLst>
          </p:cNvPr>
          <p:cNvSpPr txBox="1"/>
          <p:nvPr/>
        </p:nvSpPr>
        <p:spPr>
          <a:xfrm>
            <a:off x="8927206" y="3750818"/>
            <a:ext cx="2317390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b="1" dirty="0">
                <a:latin typeface="Aptos" panose="020B0004020202020204" pitchFamily="34" charset="0"/>
              </a:rPr>
              <a:t>Our AV&amp;C joint venture is positioned for revenue</a:t>
            </a:r>
            <a:r>
              <a:rPr lang="en-US" sz="1400" dirty="0">
                <a:latin typeface="Aptos" panose="020B0004020202020204" pitchFamily="34" charset="0"/>
              </a:rPr>
              <a:t>. The JV initially secured our Digital Sales Gallery IP. Now we have expanded the platform into new business lines (e.g., multifamily, lot sales) and opened a commercialization pipeline for new revenue.</a:t>
            </a:r>
            <a:endParaRPr lang="en-US" sz="14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F062D24-9F1E-DF4B-4CF3-57A51EF2509B}"/>
              </a:ext>
            </a:extLst>
          </p:cNvPr>
          <p:cNvSpPr txBox="1"/>
          <p:nvPr/>
        </p:nvSpPr>
        <p:spPr>
          <a:xfrm>
            <a:off x="406080" y="210218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en-US" b="1">
                <a:solidFill>
                  <a:schemeClr val="accent1"/>
                </a:solidFill>
                <a:latin typeface="Aptos"/>
              </a:rPr>
              <a:t>Select Highlights</a:t>
            </a:r>
          </a:p>
        </p:txBody>
      </p:sp>
    </p:spTree>
    <p:extLst>
      <p:ext uri="{BB962C8B-B14F-4D97-AF65-F5344CB8AC3E}">
        <p14:creationId xmlns:p14="http://schemas.microsoft.com/office/powerpoint/2010/main" val="25805506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1C5957-8D6F-F3CC-755D-631E4D809C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F60A795-DF22-A2AB-6A36-AE6D7667F138}"/>
              </a:ext>
            </a:extLst>
          </p:cNvPr>
          <p:cNvSpPr txBox="1"/>
          <p:nvPr/>
        </p:nvSpPr>
        <p:spPr>
          <a:xfrm>
            <a:off x="340493" y="202372"/>
            <a:ext cx="11035925" cy="2616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lvl="0" defTabSz="914377">
              <a:defRPr/>
            </a:pPr>
            <a:r>
              <a:rPr lang="en-US" sz="1100" b="1">
                <a:solidFill>
                  <a:srgbClr val="000000"/>
                </a:solidFill>
                <a:latin typeface="Aptos" panose="020B0004020202020204" pitchFamily="34" charset="0"/>
              </a:rPr>
              <a:t>TECHNOLOGY COMMITTEE UPDATE</a:t>
            </a:r>
          </a:p>
        </p:txBody>
      </p:sp>
      <p:sp>
        <p:nvSpPr>
          <p:cNvPr id="33" name="Title 2">
            <a:extLst>
              <a:ext uri="{FF2B5EF4-FFF2-40B4-BE49-F238E27FC236}">
                <a16:creationId xmlns:a16="http://schemas.microsoft.com/office/drawing/2014/main" id="{EABB944C-AB6A-F896-1EAD-39B9C86135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086" y="557120"/>
            <a:ext cx="11063554" cy="430887"/>
          </a:xfrm>
        </p:spPr>
        <p:txBody>
          <a:bodyPr/>
          <a:lstStyle/>
          <a:p>
            <a:r>
              <a:rPr lang="en-US" sz="2800" b="0">
                <a:solidFill>
                  <a:schemeClr val="accent2"/>
                </a:solidFill>
                <a:latin typeface="Aptos"/>
              </a:rPr>
              <a:t>Q4 2025 Highlights</a:t>
            </a:r>
            <a:endParaRPr lang="en-US" sz="2800" b="0">
              <a:solidFill>
                <a:schemeClr val="accent2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2345F059-C4CD-94B4-23E5-EA43CBB7B4D3}"/>
              </a:ext>
            </a:extLst>
          </p:cNvPr>
          <p:cNvSpPr txBox="1">
            <a:spLocks/>
          </p:cNvSpPr>
          <p:nvPr/>
        </p:nvSpPr>
        <p:spPr>
          <a:xfrm>
            <a:off x="406080" y="6410739"/>
            <a:ext cx="4968560" cy="184666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algn="l" defTabSz="914377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400" b="1" i="0" kern="1200">
                <a:solidFill>
                  <a:schemeClr val="bg1"/>
                </a:solidFill>
                <a:latin typeface="Aptos SemiBold" panose="020B0004020202020204" pitchFamily="34" charset="0"/>
                <a:ea typeface="Guardian Sans Bold" charset="0"/>
                <a:cs typeface="Guardian Sans Bold" charset="0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200" b="0">
                <a:solidFill>
                  <a:schemeClr val="accent5"/>
                </a:solidFill>
                <a:effectLst/>
                <a:latin typeface="Aptos Mono" panose="020B0009020202020204" pitchFamily="49" charset="0"/>
              </a:rPr>
              <a:t>The Innovation Hub at Howard Hughes</a:t>
            </a:r>
            <a:endParaRPr lang="en-US" sz="1200" b="0">
              <a:solidFill>
                <a:schemeClr val="accent5"/>
              </a:solidFill>
              <a:latin typeface="Aptos Mono" panose="020B0009020202020204" pitchFamily="49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2BF3A8C-89C9-7C77-C473-3B633570B500}"/>
              </a:ext>
            </a:extLst>
          </p:cNvPr>
          <p:cNvSpPr txBox="1"/>
          <p:nvPr/>
        </p:nvSpPr>
        <p:spPr>
          <a:xfrm>
            <a:off x="11539874" y="6409248"/>
            <a:ext cx="492092" cy="369332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defTabSz="228600">
              <a:tabLst>
                <a:tab pos="228600" algn="l"/>
              </a:tabLst>
            </a:pPr>
            <a:fld id="{F292808C-3B51-2D42-9968-5A0D4217BF9E}" type="slidenum">
              <a:rPr lang="en-US" sz="1000" b="0" i="0" smtClean="0">
                <a:solidFill>
                  <a:schemeClr val="accent5"/>
                </a:solidFill>
                <a:latin typeface="Aptos Mono" panose="020B0009020202020204" pitchFamily="49" charset="0"/>
              </a:rPr>
              <a:pPr defTabSz="228600">
                <a:tabLst>
                  <a:tab pos="228600" algn="l"/>
                </a:tabLst>
              </a:pPr>
              <a:t>4</a:t>
            </a:fld>
            <a:r>
              <a:rPr lang="en-US" sz="800" b="1">
                <a:solidFill>
                  <a:schemeClr val="accent1"/>
                </a:solidFill>
                <a:latin typeface="Aptos" panose="020B0004020202020204" pitchFamily="34" charset="0"/>
              </a:rPr>
              <a:t>	</a:t>
            </a:r>
            <a:endParaRPr lang="en-US" sz="800">
              <a:solidFill>
                <a:schemeClr val="accent1"/>
              </a:solidFill>
              <a:latin typeface="Aptos" panose="020B00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E246B0F-9513-9BF1-F70E-E293FADF4626}"/>
              </a:ext>
            </a:extLst>
          </p:cNvPr>
          <p:cNvSpPr txBox="1"/>
          <p:nvPr/>
        </p:nvSpPr>
        <p:spPr>
          <a:xfrm>
            <a:off x="340492" y="1369485"/>
            <a:ext cx="5031551" cy="101566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b="1">
                <a:solidFill>
                  <a:schemeClr val="accent1"/>
                </a:solidFill>
                <a:latin typeface="Aptos"/>
              </a:rPr>
              <a:t>This quarter was all about building habits</a:t>
            </a:r>
            <a:r>
              <a:rPr lang="en-US" sz="2000">
                <a:latin typeface="Aptos"/>
              </a:rPr>
              <a:t> – </a:t>
            </a:r>
            <a:r>
              <a:rPr lang="en-US" sz="2000" b="1">
                <a:latin typeface="Aptos"/>
              </a:rPr>
              <a:t>training and reskilling, advancing AI adoption, and preparing HHX for scale.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72877EE-EB5A-1668-19EC-58C8F4F9FEFC}"/>
              </a:ext>
            </a:extLst>
          </p:cNvPr>
          <p:cNvSpPr txBox="1"/>
          <p:nvPr/>
        </p:nvSpPr>
        <p:spPr>
          <a:xfrm>
            <a:off x="340491" y="2487819"/>
            <a:ext cx="4968560" cy="386259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spcAft>
                <a:spcPts val="1200"/>
              </a:spcAft>
            </a:pPr>
            <a:r>
              <a:rPr lang="en-US" b="1">
                <a:solidFill>
                  <a:schemeClr val="accent1"/>
                </a:solidFill>
                <a:latin typeface="Aptos"/>
              </a:rPr>
              <a:t>Some highlights from this quarter include:</a:t>
            </a:r>
          </a:p>
          <a:p>
            <a:pPr marL="285750" indent="-285750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sz="1600" b="1">
                <a:latin typeface="Aptos"/>
              </a:rPr>
              <a:t>Expanded AI fluency across the company </a:t>
            </a:r>
            <a:r>
              <a:rPr lang="en-US" sz="1600">
                <a:latin typeface="Aptos"/>
              </a:rPr>
              <a:t>– 60%+ of the company active in AI Academy, completing 600+ courses and logging 4000+ videos of training.</a:t>
            </a:r>
          </a:p>
          <a:p>
            <a:pPr marL="285750" indent="-285750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sz="1600" b="1">
                <a:latin typeface="Aptos"/>
              </a:rPr>
              <a:t>Embedded AI into daily workflows </a:t>
            </a:r>
            <a:r>
              <a:rPr lang="en-US" sz="1600">
                <a:latin typeface="Aptos"/>
              </a:rPr>
              <a:t>– AI adoption (Glean) is now over 54% of the company monthly, 36% weekly, and 16% daily.</a:t>
            </a:r>
          </a:p>
          <a:p>
            <a:pPr marL="285750" indent="-285750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sz="1600" b="1">
                <a:latin typeface="Aptos"/>
              </a:rPr>
              <a:t>Hosted our second annual Innovation Summit </a:t>
            </a:r>
            <a:r>
              <a:rPr lang="en-US" sz="1600">
                <a:latin typeface="Aptos"/>
              </a:rPr>
              <a:t>– Over 80 people joined us in The Woodlands, with representation from every region and function.</a:t>
            </a:r>
          </a:p>
          <a:p>
            <a:pPr marL="285750" indent="-285750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sz="1600" b="1">
                <a:latin typeface="Aptos"/>
              </a:rPr>
              <a:t>Advanced core initiatives </a:t>
            </a:r>
            <a:r>
              <a:rPr lang="en-US" sz="1600">
                <a:latin typeface="Aptos"/>
              </a:rPr>
              <a:t>– Continued steady progress on foundational projects like AdaOS and the Financial Command Center (FinCommand).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154555B-E995-0243-EAA2-035DC62F6D4A}"/>
              </a:ext>
            </a:extLst>
          </p:cNvPr>
          <p:cNvSpPr/>
          <p:nvPr/>
        </p:nvSpPr>
        <p:spPr>
          <a:xfrm>
            <a:off x="5574938" y="1369484"/>
            <a:ext cx="5640234" cy="493139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wrap="none" lIns="0" tIns="0" rIns="0" bIns="0" rtlCol="0" anchor="ctr">
            <a:noAutofit/>
          </a:bodyPr>
          <a:lstStyle/>
          <a:p>
            <a:pPr algn="l">
              <a:lnSpc>
                <a:spcPct val="110000"/>
              </a:lnSpc>
              <a:spcBef>
                <a:spcPts val="600"/>
              </a:spcBef>
              <a:spcAft>
                <a:spcPts val="400"/>
              </a:spcAft>
            </a:pPr>
            <a:endParaRPr lang="en-US">
              <a:solidFill>
                <a:srgbClr val="283A43"/>
              </a:solidFill>
              <a:latin typeface="Century Gothic" panose="020B0502020202020204" pitchFamily="34" charset="0"/>
              <a:cs typeface="Arial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9493A3E-68AE-40BD-7E72-3197AAB5FC53}"/>
              </a:ext>
            </a:extLst>
          </p:cNvPr>
          <p:cNvSpPr txBox="1">
            <a:spLocks/>
          </p:cNvSpPr>
          <p:nvPr/>
        </p:nvSpPr>
        <p:spPr>
          <a:xfrm>
            <a:off x="5777833" y="1424944"/>
            <a:ext cx="5234444" cy="1830897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0" indent="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.AppleSystemUIFont" charset="-120"/>
              <a:buNone/>
              <a:defRPr sz="1600" b="0" i="0" kern="1200">
                <a:solidFill>
                  <a:schemeClr val="tx2"/>
                </a:solidFill>
                <a:latin typeface="Aptos" panose="020B0004020202020204" pitchFamily="34" charset="0"/>
                <a:ea typeface="Aptos" panose="020B0004020202020204" pitchFamily="34" charset="0"/>
                <a:cs typeface="Arial" charset="0"/>
              </a:defRPr>
            </a:lvl1pPr>
            <a:lvl2pPr marL="228600" indent="-22860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Aptos" panose="020B0004020202020204" pitchFamily="34" charset="0"/>
                <a:ea typeface="Aptos" panose="020B0004020202020204" pitchFamily="34" charset="0"/>
                <a:cs typeface="Arial" charset="0"/>
              </a:defRPr>
            </a:lvl2pPr>
            <a:lvl3pPr marL="457200" indent="-22860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.AppleSystemUIFont" charset="-120"/>
              <a:buChar char="-"/>
              <a:defRPr sz="1600" b="0" i="0" kern="1200">
                <a:solidFill>
                  <a:schemeClr val="tx2"/>
                </a:solidFill>
                <a:latin typeface="Aptos" panose="020B0004020202020204" pitchFamily="34" charset="0"/>
                <a:ea typeface="Aptos" panose="020B0004020202020204" pitchFamily="34" charset="0"/>
                <a:cs typeface="Arial" charset="0"/>
              </a:defRPr>
            </a:lvl3pPr>
            <a:lvl4pPr marL="685800" indent="-22860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Courier New" panose="02070309020205020404" pitchFamily="49" charset="0"/>
              <a:buChar char="o"/>
              <a:defRPr sz="1600" b="0" i="0" kern="1200">
                <a:solidFill>
                  <a:schemeClr val="tx2"/>
                </a:solidFill>
                <a:latin typeface="Aptos" panose="020B0004020202020204" pitchFamily="34" charset="0"/>
                <a:ea typeface="Aptos" panose="020B0004020202020204" pitchFamily="34" charset="0"/>
                <a:cs typeface="Arial" charset="0"/>
              </a:defRPr>
            </a:lvl4pPr>
            <a:lvl5pPr marL="1143000" indent="-228594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.AppleSystemUIFont" charset="-120"/>
              <a:buChar char="-"/>
              <a:defRPr sz="1600" b="0" i="0" kern="1200">
                <a:solidFill>
                  <a:schemeClr val="tx2"/>
                </a:solidFill>
                <a:latin typeface="Aptos" panose="020B0004020202020204" pitchFamily="34" charset="0"/>
                <a:ea typeface="Aptos" panose="020B0004020202020204" pitchFamily="34" charset="0"/>
                <a:cs typeface="Arial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000"/>
              </a:spcAft>
            </a:pPr>
            <a:r>
              <a:rPr lang="en-US" sz="2400" b="1" dirty="0">
                <a:solidFill>
                  <a:schemeClr val="accent1"/>
                </a:solidFill>
                <a:latin typeface="Aptos"/>
                <a:cs typeface="Arial"/>
              </a:rPr>
              <a:t>Signals of Transformation</a:t>
            </a:r>
          </a:p>
          <a:p>
            <a:r>
              <a:rPr lang="en-US" sz="1800" dirty="0">
                <a:solidFill>
                  <a:schemeClr val="tx1"/>
                </a:solidFill>
                <a:latin typeface="Aptos"/>
                <a:cs typeface="Arial"/>
              </a:rPr>
              <a:t>Metrics that show we are deepening AI fluency and adopting new ways of working organization-wide.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55151FA-30E3-D3EF-2848-F5DD82AE99CD}"/>
              </a:ext>
            </a:extLst>
          </p:cNvPr>
          <p:cNvGrpSpPr/>
          <p:nvPr/>
        </p:nvGrpSpPr>
        <p:grpSpPr>
          <a:xfrm>
            <a:off x="5886897" y="2693820"/>
            <a:ext cx="4561082" cy="830997"/>
            <a:chOff x="6051466" y="2640389"/>
            <a:chExt cx="4561082" cy="830997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28E9ECA-7C7B-51A2-242B-860C0060AEFF}"/>
                </a:ext>
              </a:extLst>
            </p:cNvPr>
            <p:cNvSpPr txBox="1"/>
            <p:nvPr/>
          </p:nvSpPr>
          <p:spPr>
            <a:xfrm>
              <a:off x="6051466" y="2686556"/>
              <a:ext cx="2045971" cy="738664"/>
            </a:xfrm>
            <a:prstGeom prst="rect">
              <a:avLst/>
            </a:prstGeom>
            <a:noFill/>
          </p:spPr>
          <p:txBody>
            <a:bodyPr wrap="square" lIns="0" tIns="0" rIns="91440" bIns="0" rtlCol="0" anchor="t">
              <a:spAutoFit/>
            </a:bodyPr>
            <a:lstStyle/>
            <a:p>
              <a:pPr algn="ctr"/>
              <a:r>
                <a:rPr lang="en-US" sz="2400" b="1">
                  <a:solidFill>
                    <a:schemeClr val="accent1"/>
                  </a:solidFill>
                  <a:latin typeface="Aptos"/>
                </a:rPr>
                <a:t>70% </a:t>
              </a:r>
            </a:p>
            <a:p>
              <a:pPr algn="ctr"/>
              <a:r>
                <a:rPr lang="en-US" sz="2400" b="1">
                  <a:solidFill>
                    <a:schemeClr val="accent1"/>
                  </a:solidFill>
                  <a:latin typeface="Aptos"/>
                </a:rPr>
                <a:t>Adoption</a:t>
              </a:r>
              <a:endParaRPr lang="en-US" sz="2400" b="1">
                <a:solidFill>
                  <a:schemeClr val="accent1"/>
                </a:solidFill>
                <a:latin typeface="Aptos" panose="020B0004020202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2A5146D-BA49-D932-B42E-64BDCE67C1C5}"/>
                </a:ext>
              </a:extLst>
            </p:cNvPr>
            <p:cNvSpPr txBox="1"/>
            <p:nvPr/>
          </p:nvSpPr>
          <p:spPr>
            <a:xfrm>
              <a:off x="8277020" y="2640389"/>
              <a:ext cx="2335528" cy="830997"/>
            </a:xfrm>
            <a:prstGeom prst="rect">
              <a:avLst/>
            </a:prstGeom>
            <a:noFill/>
          </p:spPr>
          <p:txBody>
            <a:bodyPr wrap="square" lIns="0" tIns="0" rIns="91440" bIns="0" rtlCol="0" anchor="t">
              <a:spAutoFit/>
            </a:bodyPr>
            <a:lstStyle/>
            <a:p>
              <a:pPr algn="ctr"/>
              <a:r>
                <a:rPr lang="en-US">
                  <a:latin typeface="Aptos"/>
                </a:rPr>
                <a:t>Share of monthly Glean users that are returning weekly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8245CAE-07FF-883B-C899-89309C353BDC}"/>
              </a:ext>
            </a:extLst>
          </p:cNvPr>
          <p:cNvGrpSpPr/>
          <p:nvPr/>
        </p:nvGrpSpPr>
        <p:grpSpPr>
          <a:xfrm>
            <a:off x="5979943" y="5108874"/>
            <a:ext cx="4468036" cy="830997"/>
            <a:chOff x="6218625" y="5205208"/>
            <a:chExt cx="4468036" cy="830997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328BAF2-2164-BB41-C7CB-D144C54268C9}"/>
                </a:ext>
              </a:extLst>
            </p:cNvPr>
            <p:cNvSpPr txBox="1"/>
            <p:nvPr/>
          </p:nvSpPr>
          <p:spPr>
            <a:xfrm>
              <a:off x="6218625" y="5251375"/>
              <a:ext cx="1900021" cy="738664"/>
            </a:xfrm>
            <a:prstGeom prst="rect">
              <a:avLst/>
            </a:prstGeom>
            <a:noFill/>
          </p:spPr>
          <p:txBody>
            <a:bodyPr wrap="square" lIns="0" tIns="0" rIns="91440" bIns="0" rtlCol="0">
              <a:spAutoFit/>
            </a:bodyPr>
            <a:lstStyle/>
            <a:p>
              <a:pPr algn="ctr"/>
              <a:r>
                <a:rPr lang="en-US" sz="2400" b="1">
                  <a:solidFill>
                    <a:schemeClr val="accent1"/>
                  </a:solidFill>
                  <a:latin typeface="Aptos" panose="020B0004020202020204" pitchFamily="34" charset="0"/>
                </a:rPr>
                <a:t>$150K</a:t>
              </a:r>
            </a:p>
            <a:p>
              <a:pPr algn="ctr"/>
              <a:r>
                <a:rPr lang="en-US" sz="2400" b="1">
                  <a:solidFill>
                    <a:schemeClr val="accent1"/>
                  </a:solidFill>
                  <a:latin typeface="Aptos" panose="020B0004020202020204" pitchFamily="34" charset="0"/>
                </a:rPr>
                <a:t>Savings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D9D358C-BB41-C4FD-C749-19D7C1B10090}"/>
                </a:ext>
              </a:extLst>
            </p:cNvPr>
            <p:cNvSpPr txBox="1"/>
            <p:nvPr/>
          </p:nvSpPr>
          <p:spPr>
            <a:xfrm>
              <a:off x="8351133" y="5205208"/>
              <a:ext cx="2335528" cy="830997"/>
            </a:xfrm>
            <a:prstGeom prst="rect">
              <a:avLst/>
            </a:prstGeom>
            <a:noFill/>
          </p:spPr>
          <p:txBody>
            <a:bodyPr wrap="square" lIns="0" tIns="0" rIns="91440" bIns="0" rtlCol="0" anchor="t">
              <a:spAutoFit/>
            </a:bodyPr>
            <a:lstStyle/>
            <a:p>
              <a:pPr algn="ctr"/>
              <a:r>
                <a:rPr lang="en-US" dirty="0">
                  <a:latin typeface="Aptos"/>
                </a:rPr>
                <a:t>Eliminated an entire function by deploying a single AI tool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A0EF534-B647-BF4C-9753-81A1555C4548}"/>
              </a:ext>
            </a:extLst>
          </p:cNvPr>
          <p:cNvGrpSpPr/>
          <p:nvPr/>
        </p:nvGrpSpPr>
        <p:grpSpPr>
          <a:xfrm>
            <a:off x="6291795" y="3901347"/>
            <a:ext cx="4071803" cy="830997"/>
            <a:chOff x="6428955" y="3819928"/>
            <a:chExt cx="4071803" cy="830997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4A8A3FA-08AA-B0B9-5AAA-FEDAF1395BA3}"/>
                </a:ext>
              </a:extLst>
            </p:cNvPr>
            <p:cNvSpPr txBox="1"/>
            <p:nvPr/>
          </p:nvSpPr>
          <p:spPr>
            <a:xfrm>
              <a:off x="6428955" y="3866095"/>
              <a:ext cx="1276318" cy="738664"/>
            </a:xfrm>
            <a:prstGeom prst="rect">
              <a:avLst/>
            </a:prstGeom>
            <a:noFill/>
          </p:spPr>
          <p:txBody>
            <a:bodyPr wrap="square" lIns="0" tIns="0" rIns="91440" bIns="0" rtlCol="0" anchor="t">
              <a:spAutoFit/>
            </a:bodyPr>
            <a:lstStyle/>
            <a:p>
              <a:pPr algn="ctr"/>
              <a:r>
                <a:rPr lang="en-US" sz="2400" b="1">
                  <a:solidFill>
                    <a:schemeClr val="accent1"/>
                  </a:solidFill>
                  <a:latin typeface="Aptos"/>
                </a:rPr>
                <a:t>500+</a:t>
              </a:r>
            </a:p>
            <a:p>
              <a:pPr algn="ctr"/>
              <a:r>
                <a:rPr lang="en-US" sz="2400" b="1">
                  <a:solidFill>
                    <a:schemeClr val="accent1"/>
                  </a:solidFill>
                  <a:latin typeface="Aptos"/>
                </a:rPr>
                <a:t>Hours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DAF6BDA-A340-3878-D34C-DFF85C0B7DFE}"/>
                </a:ext>
              </a:extLst>
            </p:cNvPr>
            <p:cNvSpPr txBox="1"/>
            <p:nvPr/>
          </p:nvSpPr>
          <p:spPr>
            <a:xfrm>
              <a:off x="8451494" y="3819928"/>
              <a:ext cx="2049264" cy="830997"/>
            </a:xfrm>
            <a:prstGeom prst="rect">
              <a:avLst/>
            </a:prstGeom>
            <a:noFill/>
          </p:spPr>
          <p:txBody>
            <a:bodyPr wrap="square" lIns="0" tIns="0" rIns="91440" bIns="0" rtlCol="0" anchor="t">
              <a:spAutoFit/>
            </a:bodyPr>
            <a:lstStyle/>
            <a:p>
              <a:pPr algn="ctr"/>
              <a:r>
                <a:rPr lang="en-US">
                  <a:latin typeface="Aptos"/>
                </a:rPr>
                <a:t>Weekly time saved with AI, as reported by employees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566016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4D586B-7E26-A042-E964-73F2474898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C2889F8-72A8-3AE3-9E1B-44E5FB417C79}"/>
              </a:ext>
            </a:extLst>
          </p:cNvPr>
          <p:cNvSpPr txBox="1"/>
          <p:nvPr/>
        </p:nvSpPr>
        <p:spPr>
          <a:xfrm>
            <a:off x="340493" y="202372"/>
            <a:ext cx="11035925" cy="2616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lvl="0" defTabSz="914377">
              <a:defRPr/>
            </a:pPr>
            <a:r>
              <a:rPr lang="en-US" sz="1100" b="1">
                <a:solidFill>
                  <a:srgbClr val="000000"/>
                </a:solidFill>
                <a:latin typeface="Aptos" panose="020B0004020202020204" pitchFamily="34" charset="0"/>
              </a:rPr>
              <a:t>TECHNOLOGY COMMITTEE UPDATE</a:t>
            </a:r>
          </a:p>
        </p:txBody>
      </p:sp>
      <p:sp>
        <p:nvSpPr>
          <p:cNvPr id="33" name="Title 2">
            <a:extLst>
              <a:ext uri="{FF2B5EF4-FFF2-40B4-BE49-F238E27FC236}">
                <a16:creationId xmlns:a16="http://schemas.microsoft.com/office/drawing/2014/main" id="{001CF15D-C59B-5109-9333-DEB8B08CF2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086" y="557120"/>
            <a:ext cx="11063554" cy="430887"/>
          </a:xfrm>
        </p:spPr>
        <p:txBody>
          <a:bodyPr/>
          <a:lstStyle/>
          <a:p>
            <a:r>
              <a:rPr lang="en-US">
                <a:solidFill>
                  <a:schemeClr val="accent2"/>
                </a:solidFill>
                <a:latin typeface="Aptos"/>
              </a:rPr>
              <a:t>Maturing HHX</a:t>
            </a:r>
            <a:endParaRPr lang="en-US">
              <a:solidFill>
                <a:schemeClr val="accent2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21A9DB0B-506D-5ED6-3EA0-35B99E633949}"/>
              </a:ext>
            </a:extLst>
          </p:cNvPr>
          <p:cNvSpPr txBox="1">
            <a:spLocks/>
          </p:cNvSpPr>
          <p:nvPr/>
        </p:nvSpPr>
        <p:spPr>
          <a:xfrm>
            <a:off x="406080" y="6410739"/>
            <a:ext cx="4968560" cy="184666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algn="l" defTabSz="914377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400" b="1" i="0" kern="1200">
                <a:solidFill>
                  <a:schemeClr val="bg1"/>
                </a:solidFill>
                <a:latin typeface="Aptos SemiBold" panose="020B0004020202020204" pitchFamily="34" charset="0"/>
                <a:ea typeface="Guardian Sans Bold" charset="0"/>
                <a:cs typeface="Guardian Sans Bold" charset="0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200" b="0">
                <a:solidFill>
                  <a:schemeClr val="accent5"/>
                </a:solidFill>
                <a:effectLst/>
                <a:latin typeface="Aptos Mono" panose="020B0009020202020204" pitchFamily="49" charset="0"/>
              </a:rPr>
              <a:t>The Innovation Hub at Howard Hughes</a:t>
            </a:r>
            <a:endParaRPr lang="en-US" sz="1200" b="0">
              <a:solidFill>
                <a:schemeClr val="accent5"/>
              </a:solidFill>
              <a:latin typeface="Aptos Mono" panose="020B0009020202020204" pitchFamily="49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DDD5FB8-9FCE-3D9D-532A-5AEEC467A4B8}"/>
              </a:ext>
            </a:extLst>
          </p:cNvPr>
          <p:cNvSpPr txBox="1"/>
          <p:nvPr/>
        </p:nvSpPr>
        <p:spPr>
          <a:xfrm>
            <a:off x="11539874" y="6409248"/>
            <a:ext cx="492092" cy="369332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defTabSz="228600">
              <a:tabLst>
                <a:tab pos="228600" algn="l"/>
              </a:tabLst>
            </a:pPr>
            <a:fld id="{F292808C-3B51-2D42-9968-5A0D4217BF9E}" type="slidenum">
              <a:rPr lang="en-US" sz="1000" b="0" i="0" smtClean="0">
                <a:solidFill>
                  <a:schemeClr val="accent5"/>
                </a:solidFill>
                <a:latin typeface="Aptos Mono" panose="020B0009020202020204" pitchFamily="49" charset="0"/>
              </a:rPr>
              <a:pPr defTabSz="228600">
                <a:tabLst>
                  <a:tab pos="228600" algn="l"/>
                </a:tabLst>
              </a:pPr>
              <a:t>5</a:t>
            </a:fld>
            <a:r>
              <a:rPr lang="en-US" sz="800" b="1">
                <a:solidFill>
                  <a:schemeClr val="accent1"/>
                </a:solidFill>
                <a:latin typeface="Aptos" panose="020B0004020202020204" pitchFamily="34" charset="0"/>
              </a:rPr>
              <a:t>	</a:t>
            </a:r>
            <a:endParaRPr lang="en-US" sz="800">
              <a:solidFill>
                <a:schemeClr val="accent1"/>
              </a:solidFill>
              <a:latin typeface="Aptos" panose="020B00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83214DD-B1FB-0550-9CFE-C28EB2F0C9A2}"/>
              </a:ext>
            </a:extLst>
          </p:cNvPr>
          <p:cNvSpPr txBox="1"/>
          <p:nvPr/>
        </p:nvSpPr>
        <p:spPr>
          <a:xfrm>
            <a:off x="407085" y="1248803"/>
            <a:ext cx="10625328" cy="677108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pPr algn="ctr"/>
            <a:r>
              <a:rPr lang="en-US" sz="1900" b="1" i="0" u="none" strike="noStrike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For Discussion</a:t>
            </a:r>
            <a:r>
              <a:rPr lang="en-US" sz="1900" b="1">
                <a:solidFill>
                  <a:schemeClr val="bg1"/>
                </a:solidFill>
                <a:latin typeface="Aptos" panose="020B0004020202020204" pitchFamily="34" charset="0"/>
              </a:rPr>
              <a:t>: </a:t>
            </a:r>
            <a:r>
              <a:rPr lang="en-US" sz="1900">
                <a:solidFill>
                  <a:schemeClr val="bg1"/>
                </a:solidFill>
                <a:latin typeface="Aptos" panose="020B0004020202020204" pitchFamily="34" charset="0"/>
              </a:rPr>
              <a:t>How should we balance breadth versus depth in our innovation agenda—prioritizing functional diversity across the business versus doubling down on high-impact verticals?</a:t>
            </a:r>
            <a:endParaRPr lang="en-US" sz="190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B41F64C-914C-6EF7-5B80-1D322AAD65FD}"/>
              </a:ext>
            </a:extLst>
          </p:cNvPr>
          <p:cNvSpPr txBox="1"/>
          <p:nvPr/>
        </p:nvSpPr>
        <p:spPr>
          <a:xfrm>
            <a:off x="406080" y="2623596"/>
            <a:ext cx="4939992" cy="348813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spcAft>
                <a:spcPts val="1200"/>
              </a:spcAft>
            </a:pPr>
            <a:r>
              <a:rPr lang="en-US" b="1">
                <a:solidFill>
                  <a:schemeClr val="accent1"/>
                </a:solidFill>
                <a:latin typeface="Aptos"/>
              </a:rPr>
              <a:t>Where We Are Headed</a:t>
            </a:r>
          </a:p>
          <a:p>
            <a:pPr marL="285750" indent="-285750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sz="1600" b="1">
                <a:latin typeface="Aptos"/>
              </a:rPr>
              <a:t>Expanding to new domains</a:t>
            </a:r>
            <a:r>
              <a:rPr lang="en-US" sz="1600">
                <a:latin typeface="Aptos"/>
              </a:rPr>
              <a:t> – Unlocking value in areas like procurement, financial reporting, and due diligence.</a:t>
            </a:r>
          </a:p>
          <a:p>
            <a:pPr marL="285750" indent="-285750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sz="1600" b="1">
                <a:latin typeface="Aptos"/>
              </a:rPr>
              <a:t>Building enterprise innovation muscle </a:t>
            </a:r>
            <a:r>
              <a:rPr lang="en-US" sz="1600">
                <a:latin typeface="Aptos"/>
              </a:rPr>
              <a:t>– Investing deeper in training, reskilling, Innovation Leads, and other programs designed to embed and incentivize innovation behavior across the organization.</a:t>
            </a:r>
          </a:p>
          <a:p>
            <a:pPr marL="285750" indent="-285750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sz="1600" b="1">
                <a:latin typeface="Aptos"/>
              </a:rPr>
              <a:t>Creating value from intellectual property </a:t>
            </a:r>
            <a:r>
              <a:rPr lang="en-US" sz="1600">
                <a:latin typeface="Aptos"/>
              </a:rPr>
              <a:t>– monetizing our efforts through design partnerships, warrants, revenue-shares, and co-development arrangements.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97FE2C12-3D52-AA78-5915-53A23EA069BC}"/>
              </a:ext>
            </a:extLst>
          </p:cNvPr>
          <p:cNvSpPr txBox="1">
            <a:spLocks/>
          </p:cNvSpPr>
          <p:nvPr/>
        </p:nvSpPr>
        <p:spPr>
          <a:xfrm>
            <a:off x="468054" y="2097782"/>
            <a:ext cx="10780802" cy="353943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marL="0" indent="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.AppleSystemUIFont" charset="-120"/>
              <a:buNone/>
              <a:defRPr sz="1400" b="0" i="0" kern="1200">
                <a:solidFill>
                  <a:schemeClr val="tx2"/>
                </a:solidFill>
                <a:latin typeface="Aptos" panose="020B0004020202020204" pitchFamily="34" charset="0"/>
                <a:ea typeface="Aptos" panose="020B0004020202020204" pitchFamily="34" charset="0"/>
                <a:cs typeface="Arial" charset="0"/>
              </a:defRPr>
            </a:lvl1pPr>
            <a:lvl2pPr marL="228600" indent="-22860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Aptos" panose="020B0004020202020204" pitchFamily="34" charset="0"/>
                <a:ea typeface="Aptos" panose="020B0004020202020204" pitchFamily="34" charset="0"/>
                <a:cs typeface="Arial" charset="0"/>
              </a:defRPr>
            </a:lvl2pPr>
            <a:lvl3pPr marL="457200" indent="-22860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.AppleSystemUIFont" charset="-120"/>
              <a:buChar char="-"/>
              <a:defRPr sz="1400" b="0" i="0" kern="1200">
                <a:solidFill>
                  <a:schemeClr val="tx2"/>
                </a:solidFill>
                <a:latin typeface="Aptos" panose="020B0004020202020204" pitchFamily="34" charset="0"/>
                <a:ea typeface="Aptos" panose="020B0004020202020204" pitchFamily="34" charset="0"/>
                <a:cs typeface="Arial" charset="0"/>
              </a:defRPr>
            </a:lvl3pPr>
            <a:lvl4pPr marL="685800" indent="-22860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Courier New" panose="02070309020205020404" pitchFamily="49" charset="0"/>
              <a:buChar char="o"/>
              <a:defRPr sz="1400" b="0" i="0" kern="1200">
                <a:solidFill>
                  <a:schemeClr val="tx2"/>
                </a:solidFill>
                <a:latin typeface="Aptos" panose="020B0004020202020204" pitchFamily="34" charset="0"/>
                <a:ea typeface="Aptos" panose="020B0004020202020204" pitchFamily="34" charset="0"/>
                <a:cs typeface="Arial" charset="0"/>
              </a:defRPr>
            </a:lvl4pPr>
            <a:lvl5pPr marL="1143000" indent="-228594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.AppleSystemUIFont" charset="-120"/>
              <a:buChar char="-"/>
              <a:defRPr sz="1400" b="0" i="0" kern="1200">
                <a:solidFill>
                  <a:schemeClr val="tx2"/>
                </a:solidFill>
                <a:latin typeface="Aptos" panose="020B0004020202020204" pitchFamily="34" charset="0"/>
                <a:ea typeface="Aptos" panose="020B0004020202020204" pitchFamily="34" charset="0"/>
                <a:cs typeface="Arial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800"/>
              </a:spcAft>
            </a:pPr>
            <a:r>
              <a:rPr lang="en-US" sz="2300">
                <a:solidFill>
                  <a:schemeClr val="tx1"/>
                </a:solidFill>
                <a:latin typeface="Aptos"/>
                <a:cs typeface="Arial"/>
              </a:rPr>
              <a:t>We are </a:t>
            </a:r>
            <a:r>
              <a:rPr lang="en-US" sz="2300" b="1">
                <a:solidFill>
                  <a:schemeClr val="accent1"/>
                </a:solidFill>
                <a:latin typeface="Aptos"/>
                <a:cs typeface="Arial"/>
              </a:rPr>
              <a:t>maturing our innovation platform</a:t>
            </a:r>
            <a:r>
              <a:rPr lang="en-US" sz="2300" b="1">
                <a:solidFill>
                  <a:schemeClr val="tx1"/>
                </a:solidFill>
                <a:latin typeface="Aptos"/>
                <a:cs typeface="Arial"/>
              </a:rPr>
              <a:t> </a:t>
            </a:r>
            <a:r>
              <a:rPr lang="en-US" sz="2300">
                <a:solidFill>
                  <a:schemeClr val="tx1"/>
                </a:solidFill>
                <a:latin typeface="Aptos"/>
                <a:cs typeface="Arial"/>
              </a:rPr>
              <a:t>to meet the evolving needs of HHH.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6D6C84-C07D-C53A-1E30-7D27936EB366}"/>
              </a:ext>
            </a:extLst>
          </p:cNvPr>
          <p:cNvSpPr txBox="1"/>
          <p:nvPr/>
        </p:nvSpPr>
        <p:spPr>
          <a:xfrm>
            <a:off x="6051753" y="2620015"/>
            <a:ext cx="4939992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b="1">
                <a:solidFill>
                  <a:schemeClr val="accent2"/>
                </a:solidFill>
                <a:latin typeface="Aptos"/>
              </a:rPr>
              <a:t>On The Horizon for 1H 2026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2AB569A-BA25-8FED-FD21-2DD85498B48C}"/>
              </a:ext>
            </a:extLst>
          </p:cNvPr>
          <p:cNvGrpSpPr/>
          <p:nvPr/>
        </p:nvGrpSpPr>
        <p:grpSpPr>
          <a:xfrm>
            <a:off x="6073423" y="3047259"/>
            <a:ext cx="5510107" cy="896004"/>
            <a:chOff x="5960533" y="2791093"/>
            <a:chExt cx="5510107" cy="896004"/>
          </a:xfrm>
        </p:grpSpPr>
        <p:sp>
          <p:nvSpPr>
            <p:cNvPr id="8" name="Text Placeholder 3">
              <a:extLst>
                <a:ext uri="{FF2B5EF4-FFF2-40B4-BE49-F238E27FC236}">
                  <a16:creationId xmlns:a16="http://schemas.microsoft.com/office/drawing/2014/main" id="{34A8FA34-8E12-2F01-571A-6256BE443A24}"/>
                </a:ext>
              </a:extLst>
            </p:cNvPr>
            <p:cNvSpPr txBox="1">
              <a:spLocks/>
            </p:cNvSpPr>
            <p:nvPr/>
          </p:nvSpPr>
          <p:spPr>
            <a:xfrm>
              <a:off x="5960533" y="2791093"/>
              <a:ext cx="1403127" cy="896004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 w="19050">
              <a:noFill/>
            </a:ln>
          </p:spPr>
          <p:txBody>
            <a:bodyPr vert="horz" lIns="180000" tIns="0" rIns="108000" bIns="0" rtlCol="0" anchor="ctr">
              <a:noAutofit/>
            </a:bodyPr>
            <a:lstStyle>
              <a:defPPr>
                <a:defRPr lang="en-US"/>
              </a:defPPr>
              <a:lvl1pPr marR="0" lvl="0" indent="0" algn="ctr" defTabSz="1218407" fontAlgn="auto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>
                  <a:tab pos="1601276" algn="l"/>
                </a:tabLst>
                <a:defRPr kumimoji="0" sz="1400" b="1" i="0" u="none" strike="noStrike" cap="none" spc="0" normalizeH="0" baseline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kkurat Std" charset="0"/>
                  <a:ea typeface="Akkurat Std" charset="0"/>
                  <a:cs typeface="Akkurat Std" charset="0"/>
                </a:defRPr>
              </a:lvl1pPr>
              <a:lvl2pPr marL="137105" indent="-137105" defTabSz="1218407">
                <a:spcBef>
                  <a:spcPts val="600"/>
                </a:spcBef>
                <a:spcAft>
                  <a:spcPts val="0"/>
                </a:spcAft>
                <a:buClrTx/>
                <a:buFont typeface="Arial" pitchFamily="34" charset="0"/>
                <a:buChar char="•"/>
                <a:tabLst>
                  <a:tab pos="1601147" algn="l"/>
                </a:tabLst>
                <a:defRPr sz="1399" b="0" i="0">
                  <a:solidFill>
                    <a:schemeClr val="bg1"/>
                  </a:solidFill>
                  <a:cs typeface="Akkurat Std Regular" charset="0"/>
                </a:defRPr>
              </a:lvl2pPr>
              <a:lvl3pPr marL="317373" indent="-171381" defTabSz="1218407">
                <a:spcBef>
                  <a:spcPts val="300"/>
                </a:spcBef>
                <a:spcAft>
                  <a:spcPts val="0"/>
                </a:spcAft>
                <a:buClrTx/>
                <a:buFont typeface="Lucida Grande"/>
                <a:buChar char="−"/>
                <a:tabLst>
                  <a:tab pos="1601147" algn="l"/>
                </a:tabLst>
                <a:defRPr sz="1200" b="0" i="0">
                  <a:solidFill>
                    <a:schemeClr val="bg1"/>
                  </a:solidFill>
                  <a:cs typeface="Akkurat Std Regular" charset="0"/>
                </a:defRPr>
              </a:lvl3pPr>
              <a:lvl4pPr marL="438768" indent="-121395" defTabSz="1218407">
                <a:spcBef>
                  <a:spcPts val="150"/>
                </a:spcBef>
                <a:spcAft>
                  <a:spcPts val="0"/>
                </a:spcAft>
                <a:buClrTx/>
                <a:buFont typeface="Arial" pitchFamily="34" charset="0"/>
                <a:buChar char="•"/>
                <a:tabLst>
                  <a:tab pos="1601147" algn="l"/>
                </a:tabLst>
                <a:defRPr sz="1200" b="0" i="0">
                  <a:solidFill>
                    <a:schemeClr val="bg1"/>
                  </a:solidFill>
                  <a:cs typeface="Akkurat Std Regular" charset="0"/>
                </a:defRPr>
              </a:lvl4pPr>
              <a:lvl5pPr marL="634746" indent="-195978" defTabSz="1218407">
                <a:spcBef>
                  <a:spcPts val="150"/>
                </a:spcBef>
                <a:spcAft>
                  <a:spcPts val="0"/>
                </a:spcAft>
                <a:buClrTx/>
                <a:buFont typeface="Lucida Grande"/>
                <a:buChar char="−"/>
                <a:tabLst/>
                <a:defRPr sz="1200" b="0" i="0">
                  <a:solidFill>
                    <a:schemeClr val="bg1"/>
                  </a:solidFill>
                  <a:cs typeface="Akkurat Std Regular" charset="0"/>
                </a:defRPr>
              </a:lvl5pPr>
              <a:lvl6pPr marL="3350621" indent="-304602" defTabSz="1218407">
                <a:spcBef>
                  <a:spcPct val="20000"/>
                </a:spcBef>
                <a:buFont typeface="Arial" pitchFamily="34" charset="0"/>
                <a:buChar char="•"/>
                <a:defRPr sz="2665"/>
              </a:lvl6pPr>
              <a:lvl7pPr marL="3959824" indent="-304602" defTabSz="1218407">
                <a:spcBef>
                  <a:spcPct val="20000"/>
                </a:spcBef>
                <a:buFont typeface="Arial" pitchFamily="34" charset="0"/>
                <a:buChar char="•"/>
                <a:defRPr sz="2665"/>
              </a:lvl7pPr>
              <a:lvl8pPr marL="4569029" indent="-304602" defTabSz="1218407">
                <a:spcBef>
                  <a:spcPct val="20000"/>
                </a:spcBef>
                <a:buFont typeface="Arial" pitchFamily="34" charset="0"/>
                <a:buChar char="•"/>
                <a:defRPr sz="2665"/>
              </a:lvl8pPr>
              <a:lvl9pPr marL="5178233" indent="-304602" defTabSz="1218407">
                <a:spcBef>
                  <a:spcPct val="20000"/>
                </a:spcBef>
                <a:buFont typeface="Arial" pitchFamily="34" charset="0"/>
                <a:buChar char="•"/>
                <a:defRPr sz="2665"/>
              </a:lvl9pPr>
            </a:lstStyle>
            <a:p>
              <a:pPr algn="l"/>
              <a:r>
                <a:rPr lang="en-US">
                  <a:solidFill>
                    <a:srgbClr val="FFFFFF"/>
                  </a:solidFill>
                  <a:latin typeface="Aptos" panose="020B0004020202020204" pitchFamily="34" charset="0"/>
                </a:rPr>
                <a:t>Launching AdaOS 1.0</a:t>
              </a:r>
            </a:p>
          </p:txBody>
        </p:sp>
        <p:sp>
          <p:nvSpPr>
            <p:cNvPr id="9" name="object 4">
              <a:extLst>
                <a:ext uri="{FF2B5EF4-FFF2-40B4-BE49-F238E27FC236}">
                  <a16:creationId xmlns:a16="http://schemas.microsoft.com/office/drawing/2014/main" id="{F31A04A5-5ACE-1671-31E5-BD9E147D9612}"/>
                </a:ext>
              </a:extLst>
            </p:cNvPr>
            <p:cNvSpPr txBox="1"/>
            <p:nvPr/>
          </p:nvSpPr>
          <p:spPr>
            <a:xfrm>
              <a:off x="7430568" y="2791093"/>
              <a:ext cx="4040072" cy="8960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noFill/>
            </a:ln>
          </p:spPr>
          <p:txBody>
            <a:bodyPr vert="horz" wrap="square" lIns="91440" tIns="45720" rIns="91440" bIns="45720" rtlCol="0" anchor="ctr" anchorCtr="0">
              <a:noAutofit/>
            </a:bodyPr>
            <a:lstStyle/>
            <a:p>
              <a:pPr marL="182880" marR="0" lvl="0" algn="l" defTabSz="685617" rtl="0" eaLnBrk="1" fontAlgn="auto" latinLnBrk="0" hangingPunct="1">
                <a:lnSpc>
                  <a:spcPct val="100000"/>
                </a:lnSpc>
                <a:spcBef>
                  <a:spcPts val="1200"/>
                </a:spcBef>
                <a:spcAft>
                  <a:spcPts val="0"/>
                </a:spcAft>
                <a:buClr>
                  <a:schemeClr val="tx1"/>
                </a:buClr>
                <a:buSzTx/>
                <a:tabLst/>
                <a:defRPr/>
              </a:pPr>
              <a:r>
                <a:rPr lang="en-US" sz="1300" dirty="0">
                  <a:latin typeface="Aptos"/>
                </a:rPr>
                <a:t>Our platform</a:t>
              </a:r>
              <a:r>
                <a:rPr kumimoji="0" lang="en-US" sz="130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Aptos"/>
                </a:rPr>
                <a:t> to automate lease operations is set to go live in Q1;  </a:t>
              </a:r>
              <a:r>
                <a:rPr lang="en-US" sz="1300" dirty="0">
                  <a:latin typeface="Aptos"/>
                </a:rPr>
                <a:t>with expansion planned into</a:t>
              </a:r>
              <a:r>
                <a:rPr kumimoji="0" lang="en-US" sz="130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Aptos"/>
                </a:rPr>
                <a:t> adjacent areas such as contract redlining, straight-line rent and common area maintenance (CAM) calculation.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3985910-EBD0-909D-0F9C-3B5397D8A665}"/>
              </a:ext>
            </a:extLst>
          </p:cNvPr>
          <p:cNvGrpSpPr/>
          <p:nvPr/>
        </p:nvGrpSpPr>
        <p:grpSpPr>
          <a:xfrm>
            <a:off x="6073423" y="4076885"/>
            <a:ext cx="5510107" cy="896004"/>
            <a:chOff x="5960533" y="2791093"/>
            <a:chExt cx="5510107" cy="896004"/>
          </a:xfrm>
        </p:grpSpPr>
        <p:sp>
          <p:nvSpPr>
            <p:cNvPr id="15" name="Text Placeholder 3">
              <a:extLst>
                <a:ext uri="{FF2B5EF4-FFF2-40B4-BE49-F238E27FC236}">
                  <a16:creationId xmlns:a16="http://schemas.microsoft.com/office/drawing/2014/main" id="{402CF523-33F7-41F2-DC32-ECE0C8C88AB4}"/>
                </a:ext>
              </a:extLst>
            </p:cNvPr>
            <p:cNvSpPr txBox="1">
              <a:spLocks/>
            </p:cNvSpPr>
            <p:nvPr/>
          </p:nvSpPr>
          <p:spPr>
            <a:xfrm>
              <a:off x="5960533" y="2791093"/>
              <a:ext cx="1403127" cy="896004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 w="19050">
              <a:noFill/>
            </a:ln>
          </p:spPr>
          <p:txBody>
            <a:bodyPr vert="horz" lIns="180000" tIns="0" rIns="108000" bIns="0" rtlCol="0" anchor="ctr">
              <a:noAutofit/>
            </a:bodyPr>
            <a:lstStyle>
              <a:defPPr>
                <a:defRPr lang="en-US"/>
              </a:defPPr>
              <a:lvl1pPr marR="0" lvl="0" indent="0" algn="ctr" defTabSz="1218407" fontAlgn="auto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>
                  <a:tab pos="1601276" algn="l"/>
                </a:tabLst>
                <a:defRPr kumimoji="0" sz="1400" b="1" i="0" u="none" strike="noStrike" cap="none" spc="0" normalizeH="0" baseline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kkurat Std" charset="0"/>
                  <a:ea typeface="Akkurat Std" charset="0"/>
                  <a:cs typeface="Akkurat Std" charset="0"/>
                </a:defRPr>
              </a:lvl1pPr>
              <a:lvl2pPr marL="137105" indent="-137105" defTabSz="1218407">
                <a:spcBef>
                  <a:spcPts val="600"/>
                </a:spcBef>
                <a:spcAft>
                  <a:spcPts val="0"/>
                </a:spcAft>
                <a:buClrTx/>
                <a:buFont typeface="Arial" pitchFamily="34" charset="0"/>
                <a:buChar char="•"/>
                <a:tabLst>
                  <a:tab pos="1601147" algn="l"/>
                </a:tabLst>
                <a:defRPr sz="1399" b="0" i="0">
                  <a:solidFill>
                    <a:schemeClr val="bg1"/>
                  </a:solidFill>
                  <a:cs typeface="Akkurat Std Regular" charset="0"/>
                </a:defRPr>
              </a:lvl2pPr>
              <a:lvl3pPr marL="317373" indent="-171381" defTabSz="1218407">
                <a:spcBef>
                  <a:spcPts val="300"/>
                </a:spcBef>
                <a:spcAft>
                  <a:spcPts val="0"/>
                </a:spcAft>
                <a:buClrTx/>
                <a:buFont typeface="Lucida Grande"/>
                <a:buChar char="−"/>
                <a:tabLst>
                  <a:tab pos="1601147" algn="l"/>
                </a:tabLst>
                <a:defRPr sz="1200" b="0" i="0">
                  <a:solidFill>
                    <a:schemeClr val="bg1"/>
                  </a:solidFill>
                  <a:cs typeface="Akkurat Std Regular" charset="0"/>
                </a:defRPr>
              </a:lvl3pPr>
              <a:lvl4pPr marL="438768" indent="-121395" defTabSz="1218407">
                <a:spcBef>
                  <a:spcPts val="150"/>
                </a:spcBef>
                <a:spcAft>
                  <a:spcPts val="0"/>
                </a:spcAft>
                <a:buClrTx/>
                <a:buFont typeface="Arial" pitchFamily="34" charset="0"/>
                <a:buChar char="•"/>
                <a:tabLst>
                  <a:tab pos="1601147" algn="l"/>
                </a:tabLst>
                <a:defRPr sz="1200" b="0" i="0">
                  <a:solidFill>
                    <a:schemeClr val="bg1"/>
                  </a:solidFill>
                  <a:cs typeface="Akkurat Std Regular" charset="0"/>
                </a:defRPr>
              </a:lvl4pPr>
              <a:lvl5pPr marL="634746" indent="-195978" defTabSz="1218407">
                <a:spcBef>
                  <a:spcPts val="150"/>
                </a:spcBef>
                <a:spcAft>
                  <a:spcPts val="0"/>
                </a:spcAft>
                <a:buClrTx/>
                <a:buFont typeface="Lucida Grande"/>
                <a:buChar char="−"/>
                <a:tabLst/>
                <a:defRPr sz="1200" b="0" i="0">
                  <a:solidFill>
                    <a:schemeClr val="bg1"/>
                  </a:solidFill>
                  <a:cs typeface="Akkurat Std Regular" charset="0"/>
                </a:defRPr>
              </a:lvl5pPr>
              <a:lvl6pPr marL="3350621" indent="-304602" defTabSz="1218407">
                <a:spcBef>
                  <a:spcPct val="20000"/>
                </a:spcBef>
                <a:buFont typeface="Arial" pitchFamily="34" charset="0"/>
                <a:buChar char="•"/>
                <a:defRPr sz="2665"/>
              </a:lvl6pPr>
              <a:lvl7pPr marL="3959824" indent="-304602" defTabSz="1218407">
                <a:spcBef>
                  <a:spcPct val="20000"/>
                </a:spcBef>
                <a:buFont typeface="Arial" pitchFamily="34" charset="0"/>
                <a:buChar char="•"/>
                <a:defRPr sz="2665"/>
              </a:lvl7pPr>
              <a:lvl8pPr marL="4569029" indent="-304602" defTabSz="1218407">
                <a:spcBef>
                  <a:spcPct val="20000"/>
                </a:spcBef>
                <a:buFont typeface="Arial" pitchFamily="34" charset="0"/>
                <a:buChar char="•"/>
                <a:defRPr sz="2665"/>
              </a:lvl8pPr>
              <a:lvl9pPr marL="5178233" indent="-304602" defTabSz="1218407">
                <a:spcBef>
                  <a:spcPct val="20000"/>
                </a:spcBef>
                <a:buFont typeface="Arial" pitchFamily="34" charset="0"/>
                <a:buChar char="•"/>
                <a:defRPr sz="2665"/>
              </a:lvl9pPr>
            </a:lstStyle>
            <a:p>
              <a:pPr algn="l"/>
              <a:r>
                <a:rPr lang="en-US">
                  <a:solidFill>
                    <a:srgbClr val="FFFFFF"/>
                  </a:solidFill>
                  <a:latin typeface="Aptos" panose="020B0004020202020204" pitchFamily="34" charset="0"/>
                </a:rPr>
                <a:t>Collaborative Wins</a:t>
              </a:r>
            </a:p>
          </p:txBody>
        </p:sp>
        <p:sp>
          <p:nvSpPr>
            <p:cNvPr id="17" name="object 4">
              <a:extLst>
                <a:ext uri="{FF2B5EF4-FFF2-40B4-BE49-F238E27FC236}">
                  <a16:creationId xmlns:a16="http://schemas.microsoft.com/office/drawing/2014/main" id="{21AE5154-D183-AB82-BBE3-5F6F3AB771A3}"/>
                </a:ext>
              </a:extLst>
            </p:cNvPr>
            <p:cNvSpPr txBox="1"/>
            <p:nvPr/>
          </p:nvSpPr>
          <p:spPr>
            <a:xfrm>
              <a:off x="7430568" y="2791093"/>
              <a:ext cx="4040072" cy="8960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noFill/>
            </a:ln>
          </p:spPr>
          <p:txBody>
            <a:bodyPr vert="horz" wrap="square" lIns="91440" tIns="45720" rIns="91440" bIns="45720" rtlCol="0" anchor="ctr" anchorCtr="0">
              <a:noAutofit/>
            </a:bodyPr>
            <a:lstStyle/>
            <a:p>
              <a:pPr marL="182880" lvl="0" defTabSz="685617">
                <a:spcBef>
                  <a:spcPts val="1200"/>
                </a:spcBef>
                <a:buClr>
                  <a:schemeClr val="tx1"/>
                </a:buClr>
                <a:defRPr/>
              </a:pPr>
              <a:r>
                <a:rPr lang="en-US" sz="1200">
                  <a:latin typeface="Aptos"/>
                </a:rPr>
                <a:t>HHX-sourced and Business Unit led initiatives to unlock efficiencies in areas like automated accounts payable (Open Envoy) and contract auditing (</a:t>
              </a:r>
              <a:r>
                <a:rPr lang="en-US" sz="1200" err="1">
                  <a:latin typeface="Aptos"/>
                </a:rPr>
                <a:t>AuditMate</a:t>
              </a:r>
              <a:r>
                <a:rPr lang="en-US" sz="1200">
                  <a:latin typeface="Aptos"/>
                </a:rPr>
                <a:t>).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396F004-44D3-5E2B-358B-B083CDF3CBCC}"/>
              </a:ext>
            </a:extLst>
          </p:cNvPr>
          <p:cNvGrpSpPr/>
          <p:nvPr/>
        </p:nvGrpSpPr>
        <p:grpSpPr>
          <a:xfrm>
            <a:off x="6073423" y="5106511"/>
            <a:ext cx="5510107" cy="896004"/>
            <a:chOff x="5960533" y="2791093"/>
            <a:chExt cx="5510107" cy="896004"/>
          </a:xfrm>
        </p:grpSpPr>
        <p:sp>
          <p:nvSpPr>
            <p:cNvPr id="19" name="Text Placeholder 3">
              <a:extLst>
                <a:ext uri="{FF2B5EF4-FFF2-40B4-BE49-F238E27FC236}">
                  <a16:creationId xmlns:a16="http://schemas.microsoft.com/office/drawing/2014/main" id="{35F6A0F8-705B-F84F-3546-DE9CB8518724}"/>
                </a:ext>
              </a:extLst>
            </p:cNvPr>
            <p:cNvSpPr txBox="1">
              <a:spLocks/>
            </p:cNvSpPr>
            <p:nvPr/>
          </p:nvSpPr>
          <p:spPr>
            <a:xfrm>
              <a:off x="5960533" y="2791093"/>
              <a:ext cx="1403127" cy="896004"/>
            </a:xfrm>
            <a:prstGeom prst="roundRect">
              <a:avLst>
                <a:gd name="adj" fmla="val 0"/>
              </a:avLst>
            </a:prstGeom>
            <a:solidFill>
              <a:schemeClr val="accent2"/>
            </a:solidFill>
            <a:ln w="19050">
              <a:noFill/>
            </a:ln>
          </p:spPr>
          <p:txBody>
            <a:bodyPr vert="horz" lIns="180000" tIns="0" rIns="108000" bIns="0" rtlCol="0" anchor="ctr">
              <a:noAutofit/>
            </a:bodyPr>
            <a:lstStyle>
              <a:defPPr>
                <a:defRPr lang="en-US"/>
              </a:defPPr>
              <a:lvl1pPr marR="0" lvl="0" indent="0" algn="ctr" defTabSz="1218407" fontAlgn="auto">
                <a:lnSpc>
                  <a:spcPct val="100000"/>
                </a:lnSpc>
                <a:spcBef>
                  <a:spcPts val="900"/>
                </a:spcBef>
                <a:spcAft>
                  <a:spcPts val="0"/>
                </a:spcAft>
                <a:buClrTx/>
                <a:buSzTx/>
                <a:buFontTx/>
                <a:buNone/>
                <a:tabLst>
                  <a:tab pos="1601276" algn="l"/>
                </a:tabLst>
                <a:defRPr kumimoji="0" sz="1400" b="1" i="0" u="none" strike="noStrike" cap="none" spc="0" normalizeH="0" baseline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kkurat Std" charset="0"/>
                  <a:ea typeface="Akkurat Std" charset="0"/>
                  <a:cs typeface="Akkurat Std" charset="0"/>
                </a:defRPr>
              </a:lvl1pPr>
              <a:lvl2pPr marL="137105" indent="-137105" defTabSz="1218407">
                <a:spcBef>
                  <a:spcPts val="600"/>
                </a:spcBef>
                <a:spcAft>
                  <a:spcPts val="0"/>
                </a:spcAft>
                <a:buClrTx/>
                <a:buFont typeface="Arial" pitchFamily="34" charset="0"/>
                <a:buChar char="•"/>
                <a:tabLst>
                  <a:tab pos="1601147" algn="l"/>
                </a:tabLst>
                <a:defRPr sz="1399" b="0" i="0">
                  <a:solidFill>
                    <a:schemeClr val="bg1"/>
                  </a:solidFill>
                  <a:cs typeface="Akkurat Std Regular" charset="0"/>
                </a:defRPr>
              </a:lvl2pPr>
              <a:lvl3pPr marL="317373" indent="-171381" defTabSz="1218407">
                <a:spcBef>
                  <a:spcPts val="300"/>
                </a:spcBef>
                <a:spcAft>
                  <a:spcPts val="0"/>
                </a:spcAft>
                <a:buClrTx/>
                <a:buFont typeface="Lucida Grande"/>
                <a:buChar char="−"/>
                <a:tabLst>
                  <a:tab pos="1601147" algn="l"/>
                </a:tabLst>
                <a:defRPr sz="1200" b="0" i="0">
                  <a:solidFill>
                    <a:schemeClr val="bg1"/>
                  </a:solidFill>
                  <a:cs typeface="Akkurat Std Regular" charset="0"/>
                </a:defRPr>
              </a:lvl3pPr>
              <a:lvl4pPr marL="438768" indent="-121395" defTabSz="1218407">
                <a:spcBef>
                  <a:spcPts val="150"/>
                </a:spcBef>
                <a:spcAft>
                  <a:spcPts val="0"/>
                </a:spcAft>
                <a:buClrTx/>
                <a:buFont typeface="Arial" pitchFamily="34" charset="0"/>
                <a:buChar char="•"/>
                <a:tabLst>
                  <a:tab pos="1601147" algn="l"/>
                </a:tabLst>
                <a:defRPr sz="1200" b="0" i="0">
                  <a:solidFill>
                    <a:schemeClr val="bg1"/>
                  </a:solidFill>
                  <a:cs typeface="Akkurat Std Regular" charset="0"/>
                </a:defRPr>
              </a:lvl4pPr>
              <a:lvl5pPr marL="634746" indent="-195978" defTabSz="1218407">
                <a:spcBef>
                  <a:spcPts val="150"/>
                </a:spcBef>
                <a:spcAft>
                  <a:spcPts val="0"/>
                </a:spcAft>
                <a:buClrTx/>
                <a:buFont typeface="Lucida Grande"/>
                <a:buChar char="−"/>
                <a:tabLst/>
                <a:defRPr sz="1200" b="0" i="0">
                  <a:solidFill>
                    <a:schemeClr val="bg1"/>
                  </a:solidFill>
                  <a:cs typeface="Akkurat Std Regular" charset="0"/>
                </a:defRPr>
              </a:lvl5pPr>
              <a:lvl6pPr marL="3350621" indent="-304602" defTabSz="1218407">
                <a:spcBef>
                  <a:spcPct val="20000"/>
                </a:spcBef>
                <a:buFont typeface="Arial" pitchFamily="34" charset="0"/>
                <a:buChar char="•"/>
                <a:defRPr sz="2665"/>
              </a:lvl6pPr>
              <a:lvl7pPr marL="3959824" indent="-304602" defTabSz="1218407">
                <a:spcBef>
                  <a:spcPct val="20000"/>
                </a:spcBef>
                <a:buFont typeface="Arial" pitchFamily="34" charset="0"/>
                <a:buChar char="•"/>
                <a:defRPr sz="2665"/>
              </a:lvl7pPr>
              <a:lvl8pPr marL="4569029" indent="-304602" defTabSz="1218407">
                <a:spcBef>
                  <a:spcPct val="20000"/>
                </a:spcBef>
                <a:buFont typeface="Arial" pitchFamily="34" charset="0"/>
                <a:buChar char="•"/>
                <a:defRPr sz="2665"/>
              </a:lvl8pPr>
              <a:lvl9pPr marL="5178233" indent="-304602" defTabSz="1218407">
                <a:spcBef>
                  <a:spcPct val="20000"/>
                </a:spcBef>
                <a:buFont typeface="Arial" pitchFamily="34" charset="0"/>
                <a:buChar char="•"/>
                <a:defRPr sz="2665"/>
              </a:lvl9pPr>
            </a:lstStyle>
            <a:p>
              <a:pPr algn="l"/>
              <a:r>
                <a:rPr lang="en-US">
                  <a:solidFill>
                    <a:srgbClr val="FFFFFF"/>
                  </a:solidFill>
                  <a:latin typeface="Aptos" panose="020B0004020202020204" pitchFamily="34" charset="0"/>
                </a:rPr>
                <a:t>Monetizing Innovation</a:t>
              </a:r>
            </a:p>
          </p:txBody>
        </p:sp>
        <p:sp>
          <p:nvSpPr>
            <p:cNvPr id="20" name="object 4">
              <a:extLst>
                <a:ext uri="{FF2B5EF4-FFF2-40B4-BE49-F238E27FC236}">
                  <a16:creationId xmlns:a16="http://schemas.microsoft.com/office/drawing/2014/main" id="{03677112-974E-E748-16B7-4D9E3390EEBD}"/>
                </a:ext>
              </a:extLst>
            </p:cNvPr>
            <p:cNvSpPr txBox="1"/>
            <p:nvPr/>
          </p:nvSpPr>
          <p:spPr>
            <a:xfrm>
              <a:off x="7430568" y="2791093"/>
              <a:ext cx="4040072" cy="89600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9050">
              <a:noFill/>
            </a:ln>
          </p:spPr>
          <p:txBody>
            <a:bodyPr vert="horz" wrap="square" lIns="91440" tIns="45720" rIns="91440" bIns="45720" rtlCol="0" anchor="ctr" anchorCtr="0">
              <a:noAutofit/>
            </a:bodyPr>
            <a:lstStyle/>
            <a:p>
              <a:pPr marL="180975" lvl="1"/>
              <a:r>
                <a:rPr lang="en-US" sz="1300">
                  <a:latin typeface="Aptos"/>
                </a:rPr>
                <a:t>Growing revenue through our AV&amp;C joint venture and exploring platform plays with Tenant Portal and AdaOS.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792327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41306D-58B3-00E2-5152-934A396062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3402F82-73C6-1AA4-4D4D-0C75BA464C9D}"/>
              </a:ext>
            </a:extLst>
          </p:cNvPr>
          <p:cNvSpPr/>
          <p:nvPr/>
        </p:nvSpPr>
        <p:spPr>
          <a:xfrm>
            <a:off x="6389002" y="2672385"/>
            <a:ext cx="4318507" cy="352193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wrap="none" lIns="0" tIns="0" rIns="0" bIns="0" rtlCol="0" anchor="ctr">
            <a:noAutofit/>
          </a:bodyPr>
          <a:lstStyle/>
          <a:p>
            <a:pPr algn="l">
              <a:lnSpc>
                <a:spcPct val="110000"/>
              </a:lnSpc>
              <a:spcBef>
                <a:spcPts val="600"/>
              </a:spcBef>
              <a:spcAft>
                <a:spcPts val="400"/>
              </a:spcAft>
            </a:pPr>
            <a:endParaRPr lang="en-US">
              <a:solidFill>
                <a:srgbClr val="283A43"/>
              </a:solidFill>
              <a:latin typeface="Century Gothic" panose="020B0502020202020204" pitchFamily="34" charset="0"/>
              <a:cs typeface="Arial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052EBC-C2DA-529B-53DF-446F23B301B0}"/>
              </a:ext>
            </a:extLst>
          </p:cNvPr>
          <p:cNvSpPr txBox="1"/>
          <p:nvPr/>
        </p:nvSpPr>
        <p:spPr>
          <a:xfrm>
            <a:off x="340493" y="202372"/>
            <a:ext cx="11035925" cy="2616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lvl="0" defTabSz="914377">
              <a:defRPr/>
            </a:pPr>
            <a:r>
              <a:rPr lang="en-US" sz="1100" b="1">
                <a:solidFill>
                  <a:srgbClr val="000000"/>
                </a:solidFill>
                <a:latin typeface="Aptos" panose="020B0004020202020204" pitchFamily="34" charset="0"/>
              </a:rPr>
              <a:t>TECHNOLOGY COMMITTEE UPDATE</a:t>
            </a:r>
          </a:p>
        </p:txBody>
      </p:sp>
      <p:sp>
        <p:nvSpPr>
          <p:cNvPr id="33" name="Title 2">
            <a:extLst>
              <a:ext uri="{FF2B5EF4-FFF2-40B4-BE49-F238E27FC236}">
                <a16:creationId xmlns:a16="http://schemas.microsoft.com/office/drawing/2014/main" id="{73C341CB-4CED-1464-8C7E-EBFA35BAF0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086" y="557120"/>
            <a:ext cx="11063554" cy="430887"/>
          </a:xfrm>
        </p:spPr>
        <p:txBody>
          <a:bodyPr/>
          <a:lstStyle/>
          <a:p>
            <a:r>
              <a:rPr lang="en-US" sz="2800" b="0">
                <a:solidFill>
                  <a:schemeClr val="accent2"/>
                </a:solidFill>
                <a:latin typeface="Aptos"/>
              </a:rPr>
              <a:t>Resourcing and Operating Model</a:t>
            </a:r>
            <a:endParaRPr lang="en-US" sz="2800" b="0">
              <a:solidFill>
                <a:schemeClr val="accent2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85C9645-3197-C61D-A1C6-9F8AAB16A26B}"/>
              </a:ext>
            </a:extLst>
          </p:cNvPr>
          <p:cNvSpPr txBox="1">
            <a:spLocks/>
          </p:cNvSpPr>
          <p:nvPr/>
        </p:nvSpPr>
        <p:spPr>
          <a:xfrm>
            <a:off x="406080" y="6410739"/>
            <a:ext cx="4968560" cy="184666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algn="l" defTabSz="914377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400" b="1" i="0" kern="1200">
                <a:solidFill>
                  <a:schemeClr val="bg1"/>
                </a:solidFill>
                <a:latin typeface="Aptos SemiBold" panose="020B0004020202020204" pitchFamily="34" charset="0"/>
                <a:ea typeface="Guardian Sans Bold" charset="0"/>
                <a:cs typeface="Guardian Sans Bold" charset="0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200" b="0">
                <a:solidFill>
                  <a:schemeClr val="accent5"/>
                </a:solidFill>
                <a:effectLst/>
                <a:latin typeface="Aptos Mono" panose="020B0009020202020204" pitchFamily="49" charset="0"/>
              </a:rPr>
              <a:t>The Innovation Hub at Howard Hughes</a:t>
            </a:r>
            <a:endParaRPr lang="en-US" sz="1200" b="0">
              <a:solidFill>
                <a:schemeClr val="accent5"/>
              </a:solidFill>
              <a:latin typeface="Aptos Mono" panose="020B0009020202020204" pitchFamily="49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B0212E5-CFE3-7660-48AA-60B04C46B655}"/>
              </a:ext>
            </a:extLst>
          </p:cNvPr>
          <p:cNvSpPr txBox="1"/>
          <p:nvPr/>
        </p:nvSpPr>
        <p:spPr>
          <a:xfrm>
            <a:off x="11539874" y="6409248"/>
            <a:ext cx="492092" cy="369332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defTabSz="228600">
              <a:tabLst>
                <a:tab pos="228600" algn="l"/>
              </a:tabLst>
            </a:pPr>
            <a:fld id="{F292808C-3B51-2D42-9968-5A0D4217BF9E}" type="slidenum">
              <a:rPr lang="en-US" sz="1000" b="0" i="0" smtClean="0">
                <a:solidFill>
                  <a:schemeClr val="accent5"/>
                </a:solidFill>
                <a:latin typeface="Aptos Mono" panose="020B0009020202020204" pitchFamily="49" charset="0"/>
              </a:rPr>
              <a:pPr defTabSz="228600">
                <a:tabLst>
                  <a:tab pos="228600" algn="l"/>
                </a:tabLst>
              </a:pPr>
              <a:t>6</a:t>
            </a:fld>
            <a:r>
              <a:rPr lang="en-US" sz="800" b="1">
                <a:solidFill>
                  <a:schemeClr val="accent1"/>
                </a:solidFill>
                <a:latin typeface="Aptos" panose="020B0004020202020204" pitchFamily="34" charset="0"/>
              </a:rPr>
              <a:t>	</a:t>
            </a:r>
            <a:endParaRPr lang="en-US" sz="800">
              <a:solidFill>
                <a:schemeClr val="accent1"/>
              </a:solidFill>
              <a:latin typeface="Aptos" panose="020B00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7201054-827B-83B9-FD56-38A5360BFB7B}"/>
              </a:ext>
            </a:extLst>
          </p:cNvPr>
          <p:cNvSpPr txBox="1"/>
          <p:nvPr/>
        </p:nvSpPr>
        <p:spPr>
          <a:xfrm>
            <a:off x="407085" y="1248803"/>
            <a:ext cx="10625328" cy="677108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pPr algn="ctr"/>
            <a:r>
              <a:rPr lang="en-US" sz="1900" b="1" i="0" u="none" strike="noStrike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For Discussion</a:t>
            </a:r>
            <a:r>
              <a:rPr lang="en-US" sz="1900" b="1" dirty="0">
                <a:solidFill>
                  <a:schemeClr val="bg1"/>
                </a:solidFill>
                <a:latin typeface="Aptos" panose="020B0004020202020204" pitchFamily="34" charset="0"/>
              </a:rPr>
              <a:t>: </a:t>
            </a:r>
            <a:r>
              <a:rPr lang="en-US" sz="1900" dirty="0">
                <a:solidFill>
                  <a:schemeClr val="bg1"/>
                </a:solidFill>
                <a:latin typeface="Aptos" panose="020B0004020202020204" pitchFamily="34" charset="0"/>
              </a:rPr>
              <a:t>What balance should we strike between core team growth and flexible capacity as demand for innovation grows across the HHH portfolio?</a:t>
            </a:r>
            <a:endParaRPr lang="en-US" sz="19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E6EF3A-9BD7-1F88-9A07-2F452BA02005}"/>
              </a:ext>
            </a:extLst>
          </p:cNvPr>
          <p:cNvSpPr txBox="1"/>
          <p:nvPr/>
        </p:nvSpPr>
        <p:spPr>
          <a:xfrm>
            <a:off x="406080" y="2039152"/>
            <a:ext cx="10691922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>
                <a:latin typeface="Aptos"/>
              </a:rPr>
              <a:t>We are fine-tuning a flexible operating model to </a:t>
            </a:r>
            <a:r>
              <a:rPr lang="en-US" sz="2000" b="1">
                <a:solidFill>
                  <a:schemeClr val="accent1"/>
                </a:solidFill>
                <a:latin typeface="Aptos"/>
              </a:rPr>
              <a:t>scale fast without inflating fixed costs</a:t>
            </a:r>
            <a:r>
              <a:rPr lang="en-US" sz="2000">
                <a:latin typeface="Aptos"/>
              </a:rPr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DAE1D7-3D18-9358-73F8-8ED21F3FEF80}"/>
              </a:ext>
            </a:extLst>
          </p:cNvPr>
          <p:cNvSpPr txBox="1"/>
          <p:nvPr/>
        </p:nvSpPr>
        <p:spPr>
          <a:xfrm>
            <a:off x="406079" y="2563177"/>
            <a:ext cx="5689921" cy="34368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000"/>
              </a:spcAft>
              <a:buNone/>
            </a:pPr>
            <a:r>
              <a:rPr lang="en-US" b="1">
                <a:solidFill>
                  <a:schemeClr val="accent2"/>
                </a:solidFill>
                <a:latin typeface="Aptos" panose="020B0004020202020204" pitchFamily="34" charset="0"/>
              </a:rPr>
              <a:t>Key Features: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700" b="1">
                <a:latin typeface="Aptos" panose="020B0004020202020204" pitchFamily="34" charset="0"/>
              </a:rPr>
              <a:t>Blending full-time equivalents, flexible contractors, and strategic partners </a:t>
            </a:r>
            <a:r>
              <a:rPr lang="en-US" sz="1700">
                <a:latin typeface="Aptos" panose="020B0004020202020204" pitchFamily="34" charset="0"/>
              </a:rPr>
              <a:t>to match demand and speed without expanding fixed-cost base.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700" b="1">
                <a:latin typeface="Aptos" panose="020B0004020202020204" pitchFamily="34" charset="0"/>
              </a:rPr>
              <a:t>Expanding bandwidth in key skillsets </a:t>
            </a:r>
            <a:r>
              <a:rPr lang="en-US">
                <a:latin typeface="Aptos"/>
              </a:rPr>
              <a:t>– </a:t>
            </a:r>
            <a:r>
              <a:rPr lang="en-US" sz="1700">
                <a:latin typeface="Aptos" panose="020B0004020202020204" pitchFamily="34" charset="0"/>
              </a:rPr>
              <a:t>product and program management, process redesign/integrations, data science, software/AI engineering, and change management.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1700" b="1">
                <a:latin typeface="Aptos" panose="020B0004020202020204" pitchFamily="34" charset="0"/>
              </a:rPr>
              <a:t>Maintaining discipline through strong governance </a:t>
            </a:r>
            <a:r>
              <a:rPr lang="en-US" sz="1700">
                <a:latin typeface="Aptos" panose="020B0004020202020204" pitchFamily="34" charset="0"/>
              </a:rPr>
              <a:t>and tight cross-functional collaboration that safeguards quality, security, and delivery as demand increases.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9448EC52-4DC7-211C-8116-41B6C0AF3B6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94333136"/>
              </p:ext>
            </p:extLst>
          </p:nvPr>
        </p:nvGraphicFramePr>
        <p:xfrm>
          <a:off x="6389002" y="3144913"/>
          <a:ext cx="4318507" cy="29290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62B5D83E-D2AD-35DC-7BBC-2C310F09D595}"/>
              </a:ext>
            </a:extLst>
          </p:cNvPr>
          <p:cNvSpPr txBox="1"/>
          <p:nvPr/>
        </p:nvSpPr>
        <p:spPr>
          <a:xfrm>
            <a:off x="6780011" y="2751043"/>
            <a:ext cx="35364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>
                <a:solidFill>
                  <a:schemeClr val="accent2"/>
                </a:solidFill>
                <a:latin typeface="Aptos" panose="020B0004020202020204" pitchFamily="34" charset="0"/>
              </a:rPr>
              <a:t>Modular Team Structure</a:t>
            </a:r>
            <a:endParaRPr lang="en-US">
              <a:solidFill>
                <a:schemeClr val="accent2"/>
              </a:solidFill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94984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0E27AC-258F-256B-294F-F02A078AEE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9DE31F7-CF78-C982-290F-659ED0679A2C}"/>
              </a:ext>
            </a:extLst>
          </p:cNvPr>
          <p:cNvSpPr txBox="1"/>
          <p:nvPr/>
        </p:nvSpPr>
        <p:spPr>
          <a:xfrm>
            <a:off x="340493" y="202372"/>
            <a:ext cx="11035925" cy="2616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lvl="0" defTabSz="914377">
              <a:defRPr/>
            </a:pPr>
            <a:r>
              <a:rPr lang="en-US" sz="1100" b="1">
                <a:solidFill>
                  <a:srgbClr val="000000"/>
                </a:solidFill>
                <a:latin typeface="Aptos" panose="020B0004020202020204" pitchFamily="34" charset="0"/>
              </a:rPr>
              <a:t>TECHNOLOGY COMMITTEE UPDATE</a:t>
            </a:r>
          </a:p>
        </p:txBody>
      </p:sp>
      <p:sp>
        <p:nvSpPr>
          <p:cNvPr id="33" name="Title 2">
            <a:extLst>
              <a:ext uri="{FF2B5EF4-FFF2-40B4-BE49-F238E27FC236}">
                <a16:creationId xmlns:a16="http://schemas.microsoft.com/office/drawing/2014/main" id="{0E6778F7-D7B7-DB36-907A-3D0C3A119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086" y="557120"/>
            <a:ext cx="11063554" cy="430887"/>
          </a:xfrm>
        </p:spPr>
        <p:txBody>
          <a:bodyPr/>
          <a:lstStyle/>
          <a:p>
            <a:r>
              <a:rPr lang="en-US">
                <a:solidFill>
                  <a:schemeClr val="accent2"/>
                </a:solidFill>
                <a:latin typeface="Aptos"/>
              </a:rPr>
              <a:t>Workforce AI Adoption – Embedding AI in Everyday Work </a:t>
            </a:r>
            <a:endParaRPr lang="en-US">
              <a:solidFill>
                <a:schemeClr val="accent2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8DB4D7A-9BC5-5A6C-9711-DEC4F3D741CD}"/>
              </a:ext>
            </a:extLst>
          </p:cNvPr>
          <p:cNvSpPr txBox="1">
            <a:spLocks/>
          </p:cNvSpPr>
          <p:nvPr/>
        </p:nvSpPr>
        <p:spPr>
          <a:xfrm>
            <a:off x="406080" y="6410739"/>
            <a:ext cx="4968560" cy="184666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algn="l" defTabSz="914377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400" b="1" i="0" kern="1200">
                <a:solidFill>
                  <a:schemeClr val="bg1"/>
                </a:solidFill>
                <a:latin typeface="Aptos SemiBold" panose="020B0004020202020204" pitchFamily="34" charset="0"/>
                <a:ea typeface="Guardian Sans Bold" charset="0"/>
                <a:cs typeface="Guardian Sans Bold" charset="0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200" b="0">
                <a:solidFill>
                  <a:schemeClr val="accent5"/>
                </a:solidFill>
                <a:effectLst/>
                <a:latin typeface="Aptos Mono" panose="020B0009020202020204" pitchFamily="49" charset="0"/>
              </a:rPr>
              <a:t>The Innovation Hub at Howard Hughes</a:t>
            </a:r>
            <a:endParaRPr lang="en-US" sz="1200" b="0">
              <a:solidFill>
                <a:schemeClr val="accent5"/>
              </a:solidFill>
              <a:latin typeface="Aptos Mono" panose="020B0009020202020204" pitchFamily="49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C1005D6-77DA-BFBA-7BF9-F030D6374B6B}"/>
              </a:ext>
            </a:extLst>
          </p:cNvPr>
          <p:cNvSpPr txBox="1"/>
          <p:nvPr/>
        </p:nvSpPr>
        <p:spPr>
          <a:xfrm>
            <a:off x="11539874" y="6409248"/>
            <a:ext cx="492092" cy="369332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defTabSz="228600">
              <a:tabLst>
                <a:tab pos="228600" algn="l"/>
              </a:tabLst>
            </a:pPr>
            <a:fld id="{F292808C-3B51-2D42-9968-5A0D4217BF9E}" type="slidenum">
              <a:rPr lang="en-US" sz="1000" b="0" i="0" smtClean="0">
                <a:solidFill>
                  <a:schemeClr val="accent5"/>
                </a:solidFill>
                <a:latin typeface="Aptos Mono" panose="020B0009020202020204" pitchFamily="49" charset="0"/>
              </a:rPr>
              <a:pPr defTabSz="228600">
                <a:tabLst>
                  <a:tab pos="228600" algn="l"/>
                </a:tabLst>
              </a:pPr>
              <a:t>7</a:t>
            </a:fld>
            <a:r>
              <a:rPr lang="en-US" sz="800" b="1">
                <a:solidFill>
                  <a:schemeClr val="accent1"/>
                </a:solidFill>
                <a:latin typeface="Aptos" panose="020B0004020202020204" pitchFamily="34" charset="0"/>
              </a:rPr>
              <a:t>	</a:t>
            </a:r>
            <a:endParaRPr lang="en-US" sz="800">
              <a:solidFill>
                <a:schemeClr val="accent1"/>
              </a:solidFill>
              <a:latin typeface="Aptos" panose="020B00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92C7E97-8465-B718-0220-91F2B88F7A48}"/>
              </a:ext>
            </a:extLst>
          </p:cNvPr>
          <p:cNvSpPr txBox="1"/>
          <p:nvPr/>
        </p:nvSpPr>
        <p:spPr>
          <a:xfrm>
            <a:off x="407085" y="1248803"/>
            <a:ext cx="10625328" cy="677108"/>
          </a:xfrm>
          <a:prstGeom prst="rect">
            <a:avLst/>
          </a:prstGeom>
          <a:solidFill>
            <a:schemeClr val="accent2"/>
          </a:solidFill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1900" b="1" i="0" u="none" strike="noStrike" dirty="0">
                <a:solidFill>
                  <a:schemeClr val="bg1"/>
                </a:solidFill>
                <a:effectLst/>
                <a:latin typeface="Aptos"/>
              </a:rPr>
              <a:t>For Discussion</a:t>
            </a:r>
            <a:r>
              <a:rPr lang="en-US" sz="1900" b="1" dirty="0">
                <a:solidFill>
                  <a:schemeClr val="bg1"/>
                </a:solidFill>
                <a:latin typeface="Aptos"/>
              </a:rPr>
              <a:t>: </a:t>
            </a:r>
            <a:r>
              <a:rPr lang="en-US" sz="1900" dirty="0">
                <a:solidFill>
                  <a:schemeClr val="bg1"/>
                </a:solidFill>
                <a:latin typeface="Aptos"/>
              </a:rPr>
              <a:t>How do we best identify and reward people who deliver measurable AI value, balancing recognition, incentives, and accountability?</a:t>
            </a:r>
            <a:endParaRPr lang="en-US" sz="1900" dirty="0">
              <a:solidFill>
                <a:schemeClr val="bg1"/>
              </a:solidFill>
              <a:latin typeface="Aptos"/>
              <a:ea typeface="+mn-lt"/>
              <a:cs typeface="+mn-lt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83EA68E-C715-0EAE-2DA2-182B12191F03}"/>
              </a:ext>
            </a:extLst>
          </p:cNvPr>
          <p:cNvSpPr txBox="1"/>
          <p:nvPr/>
        </p:nvSpPr>
        <p:spPr>
          <a:xfrm>
            <a:off x="524741" y="3141687"/>
            <a:ext cx="5052094" cy="265200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spcAft>
                <a:spcPts val="1000"/>
              </a:spcAft>
              <a:buNone/>
            </a:pPr>
            <a:r>
              <a:rPr lang="en-US" b="1">
                <a:solidFill>
                  <a:schemeClr val="accent2"/>
                </a:solidFill>
                <a:latin typeface="Aptos"/>
              </a:rPr>
              <a:t>Key Takeaways from November AI Survey</a:t>
            </a:r>
          </a:p>
          <a:p>
            <a:pPr marL="285750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500" b="1">
                <a:latin typeface="Aptos"/>
              </a:rPr>
              <a:t>86% of respondents are using AI weekly</a:t>
            </a:r>
            <a:r>
              <a:rPr lang="en-US" sz="1500">
                <a:latin typeface="Aptos"/>
              </a:rPr>
              <a:t>, as  compared to 49% in June.</a:t>
            </a:r>
          </a:p>
          <a:p>
            <a:pPr marL="285750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500" b="1">
                <a:latin typeface="Aptos"/>
              </a:rPr>
              <a:t>83% of respondents would be disappointed if they could no longer use AI tools, </a:t>
            </a:r>
            <a:r>
              <a:rPr lang="en-US" sz="1500">
                <a:latin typeface="Aptos"/>
              </a:rPr>
              <a:t>compared to 69% in June.</a:t>
            </a:r>
          </a:p>
          <a:p>
            <a:pPr marL="285750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500" b="1">
                <a:latin typeface="Aptos"/>
              </a:rPr>
              <a:t>70% of the company are active in Glean</a:t>
            </a:r>
            <a:r>
              <a:rPr lang="en-US" sz="1500">
                <a:latin typeface="Aptos"/>
              </a:rPr>
              <a:t>, indicating strong awareness and adoption.</a:t>
            </a:r>
          </a:p>
          <a:p>
            <a:pPr marL="285750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500" b="1">
                <a:latin typeface="Aptos"/>
              </a:rPr>
              <a:t>70% of monthly Glean users are returning weekly, </a:t>
            </a:r>
            <a:r>
              <a:rPr lang="en-US" sz="1500">
                <a:latin typeface="Aptos"/>
              </a:rPr>
              <a:t>showing</a:t>
            </a:r>
            <a:r>
              <a:rPr lang="en-US" sz="1500" b="1">
                <a:latin typeface="Aptos"/>
              </a:rPr>
              <a:t> </a:t>
            </a:r>
            <a:r>
              <a:rPr lang="en-US" sz="1500">
                <a:latin typeface="Aptos"/>
              </a:rPr>
              <a:t>usage is becoming a habit, not just a novelty.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991F8D42-F0DD-EF97-B74F-F99723E0E8B7}"/>
              </a:ext>
            </a:extLst>
          </p:cNvPr>
          <p:cNvSpPr txBox="1">
            <a:spLocks/>
          </p:cNvSpPr>
          <p:nvPr/>
        </p:nvSpPr>
        <p:spPr>
          <a:xfrm>
            <a:off x="524742" y="2052365"/>
            <a:ext cx="4849898" cy="923330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marL="0" indent="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.AppleSystemUIFont" charset="-120"/>
              <a:buNone/>
              <a:defRPr sz="1400" b="0" i="0" kern="1200">
                <a:solidFill>
                  <a:schemeClr val="tx2"/>
                </a:solidFill>
                <a:latin typeface="Aptos" panose="020B0004020202020204" pitchFamily="34" charset="0"/>
                <a:ea typeface="Aptos" panose="020B0004020202020204" pitchFamily="34" charset="0"/>
                <a:cs typeface="Arial" charset="0"/>
              </a:defRPr>
            </a:lvl1pPr>
            <a:lvl2pPr marL="228600" indent="-22860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Aptos" panose="020B0004020202020204" pitchFamily="34" charset="0"/>
                <a:ea typeface="Aptos" panose="020B0004020202020204" pitchFamily="34" charset="0"/>
                <a:cs typeface="Arial" charset="0"/>
              </a:defRPr>
            </a:lvl2pPr>
            <a:lvl3pPr marL="457200" indent="-22860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.AppleSystemUIFont" charset="-120"/>
              <a:buChar char="-"/>
              <a:defRPr sz="1400" b="0" i="0" kern="1200">
                <a:solidFill>
                  <a:schemeClr val="tx2"/>
                </a:solidFill>
                <a:latin typeface="Aptos" panose="020B0004020202020204" pitchFamily="34" charset="0"/>
                <a:ea typeface="Aptos" panose="020B0004020202020204" pitchFamily="34" charset="0"/>
                <a:cs typeface="Arial" charset="0"/>
              </a:defRPr>
            </a:lvl3pPr>
            <a:lvl4pPr marL="685800" indent="-22860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Courier New" panose="02070309020205020404" pitchFamily="49" charset="0"/>
              <a:buChar char="o"/>
              <a:defRPr sz="1400" b="0" i="0" kern="1200">
                <a:solidFill>
                  <a:schemeClr val="tx2"/>
                </a:solidFill>
                <a:latin typeface="Aptos" panose="020B0004020202020204" pitchFamily="34" charset="0"/>
                <a:ea typeface="Aptos" panose="020B0004020202020204" pitchFamily="34" charset="0"/>
                <a:cs typeface="Arial" charset="0"/>
              </a:defRPr>
            </a:lvl4pPr>
            <a:lvl5pPr marL="1143000" indent="-228594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.AppleSystemUIFont" charset="-120"/>
              <a:buChar char="-"/>
              <a:defRPr sz="1400" b="0" i="0" kern="1200">
                <a:solidFill>
                  <a:schemeClr val="tx2"/>
                </a:solidFill>
                <a:latin typeface="Aptos" panose="020B0004020202020204" pitchFamily="34" charset="0"/>
                <a:ea typeface="Aptos" panose="020B0004020202020204" pitchFamily="34" charset="0"/>
                <a:cs typeface="Arial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800"/>
              </a:spcAft>
            </a:pPr>
            <a:r>
              <a:rPr lang="en-US" sz="2000" b="1">
                <a:solidFill>
                  <a:schemeClr val="tx1"/>
                </a:solidFill>
                <a:latin typeface="Aptos"/>
                <a:cs typeface="Arial"/>
              </a:rPr>
              <a:t>AI adoption is translating into measurable gains</a:t>
            </a:r>
            <a:r>
              <a:rPr lang="en-US" sz="2000">
                <a:solidFill>
                  <a:schemeClr val="tx1"/>
                </a:solidFill>
                <a:latin typeface="Aptos"/>
                <a:cs typeface="Arial"/>
              </a:rPr>
              <a:t> in productivity, collaboration, and how people get work done across the company.</a:t>
            </a:r>
            <a:endParaRPr lang="en-US" sz="2300">
              <a:solidFill>
                <a:schemeClr val="tx1"/>
              </a:solidFill>
              <a:latin typeface="Aptos"/>
              <a:cs typeface="Arial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57892A6-37AB-A294-8860-8F22FC802C07}"/>
              </a:ext>
            </a:extLst>
          </p:cNvPr>
          <p:cNvSpPr txBox="1"/>
          <p:nvPr/>
        </p:nvSpPr>
        <p:spPr>
          <a:xfrm>
            <a:off x="6724884" y="2212982"/>
            <a:ext cx="35364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>
                <a:solidFill>
                  <a:schemeClr val="accent2"/>
                </a:solidFill>
                <a:latin typeface="Aptos" panose="020B0004020202020204" pitchFamily="34" charset="0"/>
              </a:rPr>
              <a:t>AI Efficiency Gains</a:t>
            </a:r>
          </a:p>
        </p:txBody>
      </p:sp>
      <p:pic>
        <p:nvPicPr>
          <p:cNvPr id="3" name="Picture 2" descr="A graph of a number of blue and green bars&#10;&#10;AI-generated content may be incorrect.">
            <a:extLst>
              <a:ext uri="{FF2B5EF4-FFF2-40B4-BE49-F238E27FC236}">
                <a16:creationId xmlns:a16="http://schemas.microsoft.com/office/drawing/2014/main" id="{47072256-105F-D8EC-B327-920B28F708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50"/>
          <a:stretch>
            <a:fillRect/>
          </a:stretch>
        </p:blipFill>
        <p:spPr>
          <a:xfrm>
            <a:off x="6123969" y="2582314"/>
            <a:ext cx="4738316" cy="311367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3E33D25-0D64-0EA9-3C80-5CFA5ECA429F}"/>
              </a:ext>
            </a:extLst>
          </p:cNvPr>
          <p:cNvSpPr txBox="1"/>
          <p:nvPr/>
        </p:nvSpPr>
        <p:spPr>
          <a:xfrm>
            <a:off x="6300492" y="5695987"/>
            <a:ext cx="4651534" cy="58477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1600" b="1">
                <a:latin typeface="Aptos"/>
              </a:rPr>
              <a:t>91% report they are now saving 1-5+ hours weekly with AI tools, 16% are saving 4-12+ hours.</a:t>
            </a: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16333370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B8DB0D-76DD-85C0-747B-76E71175A5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96F119E-7F86-C50F-61A2-E9E2DBF63EA2}"/>
              </a:ext>
            </a:extLst>
          </p:cNvPr>
          <p:cNvSpPr txBox="1"/>
          <p:nvPr/>
        </p:nvSpPr>
        <p:spPr>
          <a:xfrm>
            <a:off x="340493" y="202372"/>
            <a:ext cx="11035925" cy="2616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lvl="0" defTabSz="914377">
              <a:defRPr/>
            </a:pPr>
            <a:r>
              <a:rPr lang="en-US" sz="1100" b="1">
                <a:solidFill>
                  <a:srgbClr val="000000"/>
                </a:solidFill>
                <a:latin typeface="Aptos" panose="020B0004020202020204" pitchFamily="34" charset="0"/>
              </a:rPr>
              <a:t>TECHNOLOGY COMMITTEE UPDATE</a:t>
            </a:r>
          </a:p>
        </p:txBody>
      </p:sp>
      <p:sp>
        <p:nvSpPr>
          <p:cNvPr id="33" name="Title 2">
            <a:extLst>
              <a:ext uri="{FF2B5EF4-FFF2-40B4-BE49-F238E27FC236}">
                <a16:creationId xmlns:a16="http://schemas.microsoft.com/office/drawing/2014/main" id="{92566C99-058E-D666-9BF0-635A8213C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086" y="557120"/>
            <a:ext cx="11063554" cy="430887"/>
          </a:xfrm>
        </p:spPr>
        <p:txBody>
          <a:bodyPr/>
          <a:lstStyle/>
          <a:p>
            <a:r>
              <a:rPr lang="en-US">
                <a:solidFill>
                  <a:schemeClr val="accent2"/>
                </a:solidFill>
                <a:latin typeface="Aptos"/>
              </a:rPr>
              <a:t>Workforce Training – Becoming an AI-Proficient Organization</a:t>
            </a:r>
            <a:endParaRPr lang="en-US">
              <a:solidFill>
                <a:schemeClr val="accent2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53B5966-4E99-1FC2-C8EF-685F0CB95465}"/>
              </a:ext>
            </a:extLst>
          </p:cNvPr>
          <p:cNvSpPr txBox="1">
            <a:spLocks/>
          </p:cNvSpPr>
          <p:nvPr/>
        </p:nvSpPr>
        <p:spPr>
          <a:xfrm>
            <a:off x="406080" y="6410739"/>
            <a:ext cx="4968560" cy="184666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algn="l" defTabSz="914377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400" b="1" i="0" kern="1200">
                <a:solidFill>
                  <a:schemeClr val="bg1"/>
                </a:solidFill>
                <a:latin typeface="Aptos SemiBold" panose="020B0004020202020204" pitchFamily="34" charset="0"/>
                <a:ea typeface="Guardian Sans Bold" charset="0"/>
                <a:cs typeface="Guardian Sans Bold" charset="0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200" b="0">
                <a:solidFill>
                  <a:schemeClr val="accent5"/>
                </a:solidFill>
                <a:effectLst/>
                <a:latin typeface="Aptos Mono" panose="020B0009020202020204" pitchFamily="49" charset="0"/>
              </a:rPr>
              <a:t>The Innovation Hub at Howard Hughes</a:t>
            </a:r>
            <a:endParaRPr lang="en-US" sz="1200" b="0">
              <a:solidFill>
                <a:schemeClr val="accent5"/>
              </a:solidFill>
              <a:latin typeface="Aptos Mono" panose="020B0009020202020204" pitchFamily="49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BEDC4C1-8334-E7D6-0AD3-4C60AEB1FD96}"/>
              </a:ext>
            </a:extLst>
          </p:cNvPr>
          <p:cNvSpPr txBox="1"/>
          <p:nvPr/>
        </p:nvSpPr>
        <p:spPr>
          <a:xfrm>
            <a:off x="11539874" y="6409248"/>
            <a:ext cx="492092" cy="369332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defTabSz="228600">
              <a:tabLst>
                <a:tab pos="228600" algn="l"/>
              </a:tabLst>
            </a:pPr>
            <a:fld id="{F292808C-3B51-2D42-9968-5A0D4217BF9E}" type="slidenum">
              <a:rPr lang="en-US" sz="1000" b="0" i="0" smtClean="0">
                <a:solidFill>
                  <a:schemeClr val="accent5"/>
                </a:solidFill>
                <a:latin typeface="Aptos Mono" panose="020B0009020202020204" pitchFamily="49" charset="0"/>
              </a:rPr>
              <a:pPr defTabSz="228600">
                <a:tabLst>
                  <a:tab pos="228600" algn="l"/>
                </a:tabLst>
              </a:pPr>
              <a:t>8</a:t>
            </a:fld>
            <a:r>
              <a:rPr lang="en-US" sz="800" b="1">
                <a:solidFill>
                  <a:schemeClr val="accent1"/>
                </a:solidFill>
                <a:latin typeface="Aptos" panose="020B0004020202020204" pitchFamily="34" charset="0"/>
              </a:rPr>
              <a:t>	</a:t>
            </a:r>
            <a:endParaRPr lang="en-US" sz="800">
              <a:solidFill>
                <a:schemeClr val="accent1"/>
              </a:solidFill>
              <a:latin typeface="Aptos" panose="020B00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7CF5E95-2292-76EC-1690-9C4E4848D28E}"/>
              </a:ext>
            </a:extLst>
          </p:cNvPr>
          <p:cNvSpPr txBox="1"/>
          <p:nvPr/>
        </p:nvSpPr>
        <p:spPr>
          <a:xfrm>
            <a:off x="407085" y="1248803"/>
            <a:ext cx="10625328" cy="677108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pPr algn="ctr"/>
            <a:r>
              <a:rPr lang="en-US" sz="1900" b="1" i="0" u="none" strike="noStrike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For Discussion</a:t>
            </a:r>
            <a:r>
              <a:rPr lang="en-US" sz="1900" b="1" dirty="0">
                <a:solidFill>
                  <a:schemeClr val="bg1"/>
                </a:solidFill>
                <a:latin typeface="Aptos" panose="020B0004020202020204" pitchFamily="34" charset="0"/>
              </a:rPr>
              <a:t>: </a:t>
            </a:r>
            <a:r>
              <a:rPr lang="en-US" sz="1900" dirty="0">
                <a:solidFill>
                  <a:schemeClr val="bg1"/>
                </a:solidFill>
                <a:latin typeface="Aptos" panose="020B0004020202020204" pitchFamily="34" charset="0"/>
              </a:rPr>
              <a:t>How should we evolve our AI training, so it stays relevant and engaging at scale and never feels repetitive or stale?</a:t>
            </a:r>
            <a:endParaRPr lang="en-US" sz="1900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3E2807A-B626-6AA3-40C2-A19D75A134E1}"/>
              </a:ext>
            </a:extLst>
          </p:cNvPr>
          <p:cNvSpPr txBox="1"/>
          <p:nvPr/>
        </p:nvSpPr>
        <p:spPr>
          <a:xfrm>
            <a:off x="348352" y="2091241"/>
            <a:ext cx="4714559" cy="369844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300" b="1" dirty="0">
                <a:latin typeface="Aptos"/>
              </a:rPr>
              <a:t>Strong engagement in training and education </a:t>
            </a:r>
            <a:r>
              <a:rPr lang="en-US" sz="2300" dirty="0">
                <a:latin typeface="Aptos"/>
              </a:rPr>
              <a:t>validates our approach.</a:t>
            </a:r>
            <a:endParaRPr lang="en-US" sz="1700" dirty="0">
              <a:latin typeface="Aptos"/>
            </a:endParaRPr>
          </a:p>
          <a:p>
            <a:pPr>
              <a:spcAft>
                <a:spcPts val="1000"/>
              </a:spcAft>
            </a:pPr>
            <a:r>
              <a:rPr lang="en-US" sz="1700" b="1" dirty="0">
                <a:solidFill>
                  <a:schemeClr val="accent1"/>
                </a:solidFill>
                <a:latin typeface="Aptos"/>
              </a:rPr>
              <a:t>Moving From Awareness to Habit-Building</a:t>
            </a:r>
          </a:p>
          <a:p>
            <a:pPr>
              <a:spcAft>
                <a:spcPts val="1000"/>
              </a:spcAft>
            </a:pPr>
            <a:r>
              <a:rPr lang="en-US" sz="1600" dirty="0">
                <a:latin typeface="Aptos"/>
              </a:rPr>
              <a:t>Our focus is shifting from AI literacy and exposure to tools to </a:t>
            </a:r>
            <a:r>
              <a:rPr lang="en-US" sz="1600" b="1" dirty="0">
                <a:latin typeface="Aptos"/>
              </a:rPr>
              <a:t>driving behavior change and consistent habits </a:t>
            </a:r>
            <a:r>
              <a:rPr lang="en-US" sz="1600" dirty="0">
                <a:latin typeface="Aptos"/>
              </a:rPr>
              <a:t>that improve the quality of day-to-day work   and drive measurable value. Tactics include:</a:t>
            </a:r>
          </a:p>
          <a:p>
            <a:pPr marL="285750" indent="-285750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Aptos"/>
              </a:rPr>
              <a:t>Role and function-based skills sessions</a:t>
            </a:r>
          </a:p>
          <a:p>
            <a:pPr marL="285750" indent="-285750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Aptos"/>
              </a:rPr>
              <a:t>Hackathon labs and use case spotlights</a:t>
            </a:r>
          </a:p>
          <a:p>
            <a:pPr marL="285750" indent="-285750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Aptos"/>
              </a:rPr>
              <a:t>Incentives for knowledge sharing and creation of agents and automations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E9D163-2218-3F11-6A01-4438D8278B71}"/>
              </a:ext>
            </a:extLst>
          </p:cNvPr>
          <p:cNvSpPr txBox="1"/>
          <p:nvPr/>
        </p:nvSpPr>
        <p:spPr>
          <a:xfrm>
            <a:off x="5719749" y="4277869"/>
            <a:ext cx="4968559" cy="14670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000"/>
              </a:spcAft>
            </a:pPr>
            <a:r>
              <a:rPr lang="en-US" sz="1700" b="1">
                <a:solidFill>
                  <a:schemeClr val="accent1"/>
                </a:solidFill>
                <a:latin typeface="Aptos"/>
              </a:rPr>
              <a:t>Activating the Q3 2025 Workforce Study</a:t>
            </a:r>
          </a:p>
          <a:p>
            <a:pPr>
              <a:spcAft>
                <a:spcPts val="1000"/>
              </a:spcAft>
            </a:pPr>
            <a:r>
              <a:rPr lang="en-US" sz="1600">
                <a:latin typeface="Aptos"/>
              </a:rPr>
              <a:t>In partnership with the new head of HR, we will be launching a segmentation and upskilling strategy in 2026 to provide training pathways by role, readiness, and opportunity - as shared at last quarter’s meeting.</a:t>
            </a:r>
            <a:endParaRPr lang="en-US" sz="1600" b="1">
              <a:solidFill>
                <a:schemeClr val="accent1"/>
              </a:solidFill>
              <a:latin typeface="Aptos"/>
            </a:endParaRPr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F24B8F48-D2AD-94C0-EE68-03AE0B7FC1EC}"/>
              </a:ext>
            </a:extLst>
          </p:cNvPr>
          <p:cNvSpPr txBox="1">
            <a:spLocks/>
          </p:cNvSpPr>
          <p:nvPr/>
        </p:nvSpPr>
        <p:spPr>
          <a:xfrm>
            <a:off x="5682653" y="2265365"/>
            <a:ext cx="2457951" cy="1830366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0" indent="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.AppleSystemUIFont" charset="-120"/>
              <a:buNone/>
              <a:defRPr sz="1600" b="0" i="0" kern="1200">
                <a:solidFill>
                  <a:schemeClr val="tx2"/>
                </a:solidFill>
                <a:latin typeface="Aptos" panose="020B0004020202020204" pitchFamily="34" charset="0"/>
                <a:ea typeface="Aptos" panose="020B0004020202020204" pitchFamily="34" charset="0"/>
                <a:cs typeface="Arial" charset="0"/>
              </a:defRPr>
            </a:lvl1pPr>
            <a:lvl2pPr marL="228600" indent="-22860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Aptos" panose="020B0004020202020204" pitchFamily="34" charset="0"/>
                <a:ea typeface="Aptos" panose="020B0004020202020204" pitchFamily="34" charset="0"/>
                <a:cs typeface="Arial" charset="0"/>
              </a:defRPr>
            </a:lvl2pPr>
            <a:lvl3pPr marL="457200" indent="-22860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.AppleSystemUIFont" charset="-120"/>
              <a:buChar char="-"/>
              <a:defRPr sz="1600" b="0" i="0" kern="1200">
                <a:solidFill>
                  <a:schemeClr val="tx2"/>
                </a:solidFill>
                <a:latin typeface="Aptos" panose="020B0004020202020204" pitchFamily="34" charset="0"/>
                <a:ea typeface="Aptos" panose="020B0004020202020204" pitchFamily="34" charset="0"/>
                <a:cs typeface="Arial" charset="0"/>
              </a:defRPr>
            </a:lvl3pPr>
            <a:lvl4pPr marL="685800" indent="-22860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Courier New" panose="02070309020205020404" pitchFamily="49" charset="0"/>
              <a:buChar char="o"/>
              <a:defRPr sz="1600" b="0" i="0" kern="1200">
                <a:solidFill>
                  <a:schemeClr val="tx2"/>
                </a:solidFill>
                <a:latin typeface="Aptos" panose="020B0004020202020204" pitchFamily="34" charset="0"/>
                <a:ea typeface="Aptos" panose="020B0004020202020204" pitchFamily="34" charset="0"/>
                <a:cs typeface="Arial" charset="0"/>
              </a:defRPr>
            </a:lvl4pPr>
            <a:lvl5pPr marL="1143000" indent="-228594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.AppleSystemUIFont" charset="-120"/>
              <a:buChar char="-"/>
              <a:defRPr sz="1600" b="0" i="0" kern="1200">
                <a:solidFill>
                  <a:schemeClr val="tx2"/>
                </a:solidFill>
                <a:latin typeface="Aptos" panose="020B0004020202020204" pitchFamily="34" charset="0"/>
                <a:ea typeface="Aptos" panose="020B0004020202020204" pitchFamily="34" charset="0"/>
                <a:cs typeface="Arial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200" b="1" dirty="0">
              <a:solidFill>
                <a:schemeClr val="accent1"/>
              </a:solidFill>
              <a:latin typeface="Aptos"/>
              <a:cs typeface="Arial"/>
            </a:endParaRPr>
          </a:p>
          <a:p>
            <a:r>
              <a:rPr lang="en-US" dirty="0">
                <a:solidFill>
                  <a:schemeClr val="tx1"/>
                </a:solidFill>
                <a:latin typeface="Aptos"/>
                <a:cs typeface="Arial"/>
              </a:rPr>
              <a:t>“The HHX team is a great partner and sharer of information and new resources. Just keep doing what you're doing!”</a:t>
            </a:r>
          </a:p>
          <a:p>
            <a:r>
              <a:rPr lang="en-US" sz="1200" dirty="0">
                <a:solidFill>
                  <a:schemeClr val="tx1"/>
                </a:solidFill>
                <a:latin typeface="Aptos"/>
                <a:cs typeface="Arial"/>
              </a:rPr>
              <a:t>David Zolno, Legal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F76DDD-646F-A29A-C09D-A027F41022AC}"/>
              </a:ext>
            </a:extLst>
          </p:cNvPr>
          <p:cNvSpPr txBox="1">
            <a:spLocks/>
          </p:cNvSpPr>
          <p:nvPr/>
        </p:nvSpPr>
        <p:spPr>
          <a:xfrm>
            <a:off x="8485352" y="2265365"/>
            <a:ext cx="2290803" cy="1830366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0" indent="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.AppleSystemUIFont" charset="-120"/>
              <a:buNone/>
              <a:defRPr sz="1600" b="0" i="0" kern="1200">
                <a:solidFill>
                  <a:schemeClr val="tx2"/>
                </a:solidFill>
                <a:latin typeface="Aptos" panose="020B0004020202020204" pitchFamily="34" charset="0"/>
                <a:ea typeface="Aptos" panose="020B0004020202020204" pitchFamily="34" charset="0"/>
                <a:cs typeface="Arial" charset="0"/>
              </a:defRPr>
            </a:lvl1pPr>
            <a:lvl2pPr marL="228600" indent="-22860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Aptos" panose="020B0004020202020204" pitchFamily="34" charset="0"/>
                <a:ea typeface="Aptos" panose="020B0004020202020204" pitchFamily="34" charset="0"/>
                <a:cs typeface="Arial" charset="0"/>
              </a:defRPr>
            </a:lvl2pPr>
            <a:lvl3pPr marL="457200" indent="-22860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.AppleSystemUIFont" charset="-120"/>
              <a:buChar char="-"/>
              <a:defRPr sz="1600" b="0" i="0" kern="1200">
                <a:solidFill>
                  <a:schemeClr val="tx2"/>
                </a:solidFill>
                <a:latin typeface="Aptos" panose="020B0004020202020204" pitchFamily="34" charset="0"/>
                <a:ea typeface="Aptos" panose="020B0004020202020204" pitchFamily="34" charset="0"/>
                <a:cs typeface="Arial" charset="0"/>
              </a:defRPr>
            </a:lvl3pPr>
            <a:lvl4pPr marL="685800" indent="-22860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Courier New" panose="02070309020205020404" pitchFamily="49" charset="0"/>
              <a:buChar char="o"/>
              <a:defRPr sz="1600" b="0" i="0" kern="1200">
                <a:solidFill>
                  <a:schemeClr val="tx2"/>
                </a:solidFill>
                <a:latin typeface="Aptos" panose="020B0004020202020204" pitchFamily="34" charset="0"/>
                <a:ea typeface="Aptos" panose="020B0004020202020204" pitchFamily="34" charset="0"/>
                <a:cs typeface="Arial" charset="0"/>
              </a:defRPr>
            </a:lvl4pPr>
            <a:lvl5pPr marL="1143000" indent="-228594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.AppleSystemUIFont" charset="-120"/>
              <a:buChar char="-"/>
              <a:defRPr sz="1600" b="0" i="0" kern="1200">
                <a:solidFill>
                  <a:schemeClr val="tx2"/>
                </a:solidFill>
                <a:latin typeface="Aptos" panose="020B0004020202020204" pitchFamily="34" charset="0"/>
                <a:ea typeface="Aptos" panose="020B0004020202020204" pitchFamily="34" charset="0"/>
                <a:cs typeface="Arial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200" b="1" dirty="0">
              <a:solidFill>
                <a:schemeClr val="accent1"/>
              </a:solidFill>
              <a:latin typeface="Aptos"/>
              <a:cs typeface="Arial"/>
            </a:endParaRPr>
          </a:p>
          <a:p>
            <a:r>
              <a:rPr lang="en-US" dirty="0">
                <a:solidFill>
                  <a:schemeClr val="tx1"/>
                </a:solidFill>
                <a:latin typeface="Aptos"/>
                <a:cs typeface="Arial"/>
              </a:rPr>
              <a:t>“The company wide roll out and integration with accessible classes and live meetings has been awesome.”</a:t>
            </a:r>
          </a:p>
          <a:p>
            <a:r>
              <a:rPr lang="en-US" sz="1200" dirty="0">
                <a:solidFill>
                  <a:schemeClr val="tx1"/>
                </a:solidFill>
                <a:latin typeface="Aptos"/>
                <a:cs typeface="Arial"/>
              </a:rPr>
              <a:t>Kyle Michibata, Leasing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C6E616E-7CE8-05DD-0C6F-28C6BE55E0EA}"/>
              </a:ext>
            </a:extLst>
          </p:cNvPr>
          <p:cNvSpPr txBox="1"/>
          <p:nvPr/>
        </p:nvSpPr>
        <p:spPr>
          <a:xfrm>
            <a:off x="5682653" y="2091241"/>
            <a:ext cx="6096000" cy="3539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000"/>
              </a:spcAft>
            </a:pPr>
            <a:r>
              <a:rPr lang="en-US" sz="1700" b="1">
                <a:solidFill>
                  <a:schemeClr val="accent1"/>
                </a:solidFill>
                <a:latin typeface="Aptos"/>
              </a:rPr>
              <a:t>Feedback From The Company</a:t>
            </a:r>
          </a:p>
        </p:txBody>
      </p:sp>
    </p:spTree>
    <p:extLst>
      <p:ext uri="{BB962C8B-B14F-4D97-AF65-F5344CB8AC3E}">
        <p14:creationId xmlns:p14="http://schemas.microsoft.com/office/powerpoint/2010/main" val="954911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380960-F05C-E8B2-386F-F7215B45B1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7B458EA-D826-D7A7-4C24-F02277DBEBB2}"/>
              </a:ext>
            </a:extLst>
          </p:cNvPr>
          <p:cNvSpPr txBox="1"/>
          <p:nvPr/>
        </p:nvSpPr>
        <p:spPr>
          <a:xfrm>
            <a:off x="340493" y="202372"/>
            <a:ext cx="11035925" cy="2616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lvl="0" defTabSz="914377">
              <a:defRPr/>
            </a:pPr>
            <a:r>
              <a:rPr lang="en-US" sz="1100" b="1">
                <a:solidFill>
                  <a:srgbClr val="000000"/>
                </a:solidFill>
                <a:latin typeface="Aptos" panose="020B0004020202020204" pitchFamily="34" charset="0"/>
              </a:rPr>
              <a:t>TECHNOLOGY COMMITTEE UPDATE</a:t>
            </a:r>
          </a:p>
        </p:txBody>
      </p:sp>
      <p:sp>
        <p:nvSpPr>
          <p:cNvPr id="33" name="Title 2">
            <a:extLst>
              <a:ext uri="{FF2B5EF4-FFF2-40B4-BE49-F238E27FC236}">
                <a16:creationId xmlns:a16="http://schemas.microsoft.com/office/drawing/2014/main" id="{5C512AAD-BF08-3602-CAD3-714EC4370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086" y="557120"/>
            <a:ext cx="11063554" cy="430887"/>
          </a:xfrm>
        </p:spPr>
        <p:txBody>
          <a:bodyPr/>
          <a:lstStyle/>
          <a:p>
            <a:r>
              <a:rPr lang="en-US">
                <a:solidFill>
                  <a:schemeClr val="accent2"/>
                </a:solidFill>
                <a:latin typeface="Aptos"/>
              </a:rPr>
              <a:t>Inspiring Innovation – 2025 HHX Innovation Summit</a:t>
            </a:r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85E64EC3-C93A-CEA8-259D-8F3D02E5CF74}"/>
              </a:ext>
            </a:extLst>
          </p:cNvPr>
          <p:cNvSpPr txBox="1">
            <a:spLocks/>
          </p:cNvSpPr>
          <p:nvPr/>
        </p:nvSpPr>
        <p:spPr>
          <a:xfrm>
            <a:off x="406080" y="6410739"/>
            <a:ext cx="4968560" cy="184666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algn="l" defTabSz="914377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5400" b="1" i="0" kern="1200">
                <a:solidFill>
                  <a:schemeClr val="bg1"/>
                </a:solidFill>
                <a:latin typeface="Aptos SemiBold" panose="020B0004020202020204" pitchFamily="34" charset="0"/>
                <a:ea typeface="Guardian Sans Bold" charset="0"/>
                <a:cs typeface="Guardian Sans Bold" charset="0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200" b="0">
                <a:solidFill>
                  <a:schemeClr val="accent5"/>
                </a:solidFill>
                <a:effectLst/>
                <a:latin typeface="Aptos Mono" panose="020B0009020202020204" pitchFamily="49" charset="0"/>
              </a:rPr>
              <a:t>The Innovation Hub at Howard Hughes</a:t>
            </a:r>
            <a:endParaRPr lang="en-US" sz="1200" b="0">
              <a:solidFill>
                <a:schemeClr val="accent5"/>
              </a:solidFill>
              <a:latin typeface="Aptos Mono" panose="020B0009020202020204" pitchFamily="49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94D1B20-B670-B599-906E-5EDDC78EC034}"/>
              </a:ext>
            </a:extLst>
          </p:cNvPr>
          <p:cNvSpPr txBox="1"/>
          <p:nvPr/>
        </p:nvSpPr>
        <p:spPr>
          <a:xfrm>
            <a:off x="11539874" y="6409248"/>
            <a:ext cx="492092" cy="369332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defTabSz="228600">
              <a:tabLst>
                <a:tab pos="228600" algn="l"/>
              </a:tabLst>
            </a:pPr>
            <a:fld id="{F292808C-3B51-2D42-9968-5A0D4217BF9E}" type="slidenum">
              <a:rPr lang="en-US" sz="1000" b="0" i="0" smtClean="0">
                <a:solidFill>
                  <a:schemeClr val="accent5"/>
                </a:solidFill>
                <a:latin typeface="Aptos Mono" panose="020B0009020202020204" pitchFamily="49" charset="0"/>
              </a:rPr>
              <a:pPr defTabSz="228600">
                <a:tabLst>
                  <a:tab pos="228600" algn="l"/>
                </a:tabLst>
              </a:pPr>
              <a:t>9</a:t>
            </a:fld>
            <a:r>
              <a:rPr lang="en-US" sz="800" b="1">
                <a:solidFill>
                  <a:schemeClr val="accent1"/>
                </a:solidFill>
                <a:latin typeface="Aptos" panose="020B0004020202020204" pitchFamily="34" charset="0"/>
              </a:rPr>
              <a:t>	</a:t>
            </a:r>
            <a:endParaRPr lang="en-US" sz="800">
              <a:solidFill>
                <a:schemeClr val="accent1"/>
              </a:solidFill>
              <a:latin typeface="Aptos" panose="020B00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FAAA2C2-C639-07B9-85EC-39580F388405}"/>
              </a:ext>
            </a:extLst>
          </p:cNvPr>
          <p:cNvSpPr txBox="1"/>
          <p:nvPr/>
        </p:nvSpPr>
        <p:spPr>
          <a:xfrm>
            <a:off x="407085" y="1248803"/>
            <a:ext cx="10625328" cy="677108"/>
          </a:xfrm>
          <a:prstGeom prst="rect">
            <a:avLst/>
          </a:prstGeom>
          <a:solidFill>
            <a:schemeClr val="accent2"/>
          </a:solidFill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1900" b="1" i="0" u="none" strike="noStrike">
                <a:solidFill>
                  <a:schemeClr val="bg1"/>
                </a:solidFill>
                <a:effectLst/>
                <a:latin typeface="Aptos"/>
              </a:rPr>
              <a:t>For Discussion</a:t>
            </a:r>
            <a:r>
              <a:rPr lang="en-US" sz="1900" b="1">
                <a:solidFill>
                  <a:schemeClr val="bg1"/>
                </a:solidFill>
                <a:latin typeface="Aptos"/>
              </a:rPr>
              <a:t>: </a:t>
            </a:r>
            <a:r>
              <a:rPr lang="en-US" sz="1900">
                <a:solidFill>
                  <a:schemeClr val="bg1"/>
                </a:solidFill>
                <a:latin typeface="Aptos" panose="020B0004020202020204" pitchFamily="34" charset="0"/>
              </a:rPr>
              <a:t>How do we translate the Summit’s ideas and inspiration into year-long </a:t>
            </a:r>
          </a:p>
          <a:p>
            <a:pPr algn="ctr"/>
            <a:r>
              <a:rPr lang="en-US" sz="1900">
                <a:solidFill>
                  <a:schemeClr val="bg1"/>
                </a:solidFill>
                <a:latin typeface="Aptos" panose="020B0004020202020204" pitchFamily="34" charset="0"/>
              </a:rPr>
              <a:t>action and continuous momentum?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EC9F010-837C-2AF1-72FD-AD0639E2C721}"/>
              </a:ext>
            </a:extLst>
          </p:cNvPr>
          <p:cNvSpPr txBox="1"/>
          <p:nvPr/>
        </p:nvSpPr>
        <p:spPr>
          <a:xfrm>
            <a:off x="440073" y="3429000"/>
            <a:ext cx="5808327" cy="26520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000"/>
              </a:spcAft>
              <a:buNone/>
            </a:pPr>
            <a:r>
              <a:rPr lang="en-US" b="1">
                <a:solidFill>
                  <a:schemeClr val="accent2"/>
                </a:solidFill>
                <a:latin typeface="Aptos" panose="020B0004020202020204" pitchFamily="34" charset="0"/>
              </a:rPr>
              <a:t>Key Takeaways </a:t>
            </a:r>
          </a:p>
          <a:p>
            <a:pPr marL="194310" indent="-19431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500" b="1">
                <a:latin typeface="Aptos" panose="020B0004020202020204" pitchFamily="34" charset="0"/>
              </a:rPr>
              <a:t>Keynote from Dror Poleg crystallized the “why now,”  </a:t>
            </a:r>
            <a:r>
              <a:rPr lang="en-US" sz="1500">
                <a:latin typeface="Aptos" panose="020B0004020202020204" pitchFamily="34" charset="0"/>
              </a:rPr>
              <a:t>connecting AI, real estate, and placemaking to HHC’s strategy.</a:t>
            </a:r>
          </a:p>
          <a:p>
            <a:pPr marL="194310" indent="-19431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500" b="1">
                <a:latin typeface="Aptos" panose="020B0004020202020204" pitchFamily="34" charset="0"/>
              </a:rPr>
              <a:t>Enterprise AI enablement is taking root</a:t>
            </a:r>
            <a:r>
              <a:rPr lang="en-US" sz="1500">
                <a:latin typeface="Aptos" panose="020B0004020202020204" pitchFamily="34" charset="0"/>
              </a:rPr>
              <a:t>, with employee-built agents and Glean use cases starting to scale across teams.</a:t>
            </a:r>
            <a:endParaRPr lang="en-US" sz="1500" b="1">
              <a:latin typeface="Aptos" panose="020B0004020202020204" pitchFamily="34" charset="0"/>
            </a:endParaRPr>
          </a:p>
          <a:p>
            <a:pPr marL="194310" indent="-19431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500" b="1">
                <a:latin typeface="Aptos" panose="020B0004020202020204" pitchFamily="34" charset="0"/>
              </a:rPr>
              <a:t>AdaOS demos showcased real ROI potential</a:t>
            </a:r>
            <a:r>
              <a:rPr lang="en-US" sz="1500">
                <a:latin typeface="Aptos" panose="020B0004020202020204" pitchFamily="34" charset="0"/>
              </a:rPr>
              <a:t>—moving from conceptual to automation across leasing processing.</a:t>
            </a:r>
          </a:p>
          <a:p>
            <a:pPr marL="194310" indent="-19431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500" b="1">
                <a:latin typeface="Aptos" panose="020B0004020202020204" pitchFamily="34" charset="0"/>
              </a:rPr>
              <a:t>ProptechOS revealed the future of building operations</a:t>
            </a:r>
            <a:r>
              <a:rPr lang="en-US" sz="1500">
                <a:latin typeface="Aptos" panose="020B0004020202020204" pitchFamily="34" charset="0"/>
              </a:rPr>
              <a:t>, with digital twins and the ability to chat with building data via AI agents.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24720B42-559C-F361-CAB7-38A6C3C80D2C}"/>
              </a:ext>
            </a:extLst>
          </p:cNvPr>
          <p:cNvSpPr txBox="1">
            <a:spLocks/>
          </p:cNvSpPr>
          <p:nvPr/>
        </p:nvSpPr>
        <p:spPr>
          <a:xfrm>
            <a:off x="524741" y="2052365"/>
            <a:ext cx="5239449" cy="1231106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marL="0" indent="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.AppleSystemUIFont" charset="-120"/>
              <a:buNone/>
              <a:defRPr sz="1400" b="0" i="0" kern="1200">
                <a:solidFill>
                  <a:schemeClr val="tx2"/>
                </a:solidFill>
                <a:latin typeface="Aptos" panose="020B0004020202020204" pitchFamily="34" charset="0"/>
                <a:ea typeface="Aptos" panose="020B0004020202020204" pitchFamily="34" charset="0"/>
                <a:cs typeface="Arial" charset="0"/>
              </a:defRPr>
            </a:lvl1pPr>
            <a:lvl2pPr marL="228600" indent="-22860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Aptos" panose="020B0004020202020204" pitchFamily="34" charset="0"/>
                <a:ea typeface="Aptos" panose="020B0004020202020204" pitchFamily="34" charset="0"/>
                <a:cs typeface="Arial" charset="0"/>
              </a:defRPr>
            </a:lvl2pPr>
            <a:lvl3pPr marL="457200" indent="-22860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.AppleSystemUIFont" charset="-120"/>
              <a:buChar char="-"/>
              <a:defRPr sz="1400" b="0" i="0" kern="1200">
                <a:solidFill>
                  <a:schemeClr val="tx2"/>
                </a:solidFill>
                <a:latin typeface="Aptos" panose="020B0004020202020204" pitchFamily="34" charset="0"/>
                <a:ea typeface="Aptos" panose="020B0004020202020204" pitchFamily="34" charset="0"/>
                <a:cs typeface="Arial" charset="0"/>
              </a:defRPr>
            </a:lvl3pPr>
            <a:lvl4pPr marL="685800" indent="-228600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Courier New" panose="02070309020205020404" pitchFamily="49" charset="0"/>
              <a:buChar char="o"/>
              <a:defRPr sz="1400" b="0" i="0" kern="1200">
                <a:solidFill>
                  <a:schemeClr val="tx2"/>
                </a:solidFill>
                <a:latin typeface="Aptos" panose="020B0004020202020204" pitchFamily="34" charset="0"/>
                <a:ea typeface="Aptos" panose="020B0004020202020204" pitchFamily="34" charset="0"/>
                <a:cs typeface="Arial" charset="0"/>
              </a:defRPr>
            </a:lvl4pPr>
            <a:lvl5pPr marL="1143000" indent="-228594" algn="l" defTabSz="914377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.AppleSystemUIFont" charset="-120"/>
              <a:buChar char="-"/>
              <a:defRPr sz="1400" b="0" i="0" kern="1200">
                <a:solidFill>
                  <a:schemeClr val="tx2"/>
                </a:solidFill>
                <a:latin typeface="Aptos" panose="020B0004020202020204" pitchFamily="34" charset="0"/>
                <a:ea typeface="Aptos" panose="020B0004020202020204" pitchFamily="34" charset="0"/>
                <a:cs typeface="Arial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800"/>
              </a:spcAft>
            </a:pPr>
            <a:r>
              <a:rPr lang="en-US" sz="2000" b="1">
                <a:solidFill>
                  <a:schemeClr val="tx1"/>
                </a:solidFill>
                <a:latin typeface="Aptos"/>
                <a:cs typeface="Arial"/>
              </a:rPr>
              <a:t>The Innovation Summit is our annual flagship event </a:t>
            </a:r>
            <a:r>
              <a:rPr lang="en-US" sz="2000">
                <a:solidFill>
                  <a:schemeClr val="tx1"/>
                </a:solidFill>
                <a:latin typeface="Aptos"/>
                <a:cs typeface="Arial"/>
              </a:rPr>
              <a:t>to align teams, accelerate execution, and spark new ideas—reaching employees via in-person sessions and company-wide livestream.</a:t>
            </a:r>
            <a:endParaRPr lang="en-US" sz="2300">
              <a:solidFill>
                <a:schemeClr val="tx1"/>
              </a:solidFill>
              <a:latin typeface="Aptos"/>
              <a:cs typeface="Arial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B4A2243-08A8-9FBB-C224-788EBB6E7B2C}"/>
              </a:ext>
            </a:extLst>
          </p:cNvPr>
          <p:cNvSpPr txBox="1"/>
          <p:nvPr/>
        </p:nvSpPr>
        <p:spPr>
          <a:xfrm>
            <a:off x="6967952" y="2089603"/>
            <a:ext cx="35364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>
                <a:solidFill>
                  <a:schemeClr val="accent2"/>
                </a:solidFill>
                <a:latin typeface="Aptos" panose="020B0004020202020204" pitchFamily="34" charset="0"/>
              </a:rPr>
              <a:t>2025 HHX Innovation Summit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BD80721-F8BB-A0AA-5DA1-13DF33343B78}"/>
              </a:ext>
            </a:extLst>
          </p:cNvPr>
          <p:cNvSpPr txBox="1"/>
          <p:nvPr/>
        </p:nvSpPr>
        <p:spPr>
          <a:xfrm>
            <a:off x="6967952" y="4108006"/>
            <a:ext cx="4968560" cy="18312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  <a:buNone/>
            </a:pPr>
            <a:r>
              <a:rPr lang="en-US" b="1">
                <a:solidFill>
                  <a:schemeClr val="accent1"/>
                </a:solidFill>
                <a:latin typeface="Aptos" panose="020B0004020202020204" pitchFamily="34" charset="0"/>
              </a:rPr>
              <a:t>By the Numbers</a:t>
            </a:r>
            <a:endParaRPr lang="en-US">
              <a:solidFill>
                <a:schemeClr val="accent1"/>
              </a:solidFill>
              <a:latin typeface="Aptos" panose="020B0004020202020204" pitchFamily="34" charset="0"/>
            </a:endParaRPr>
          </a:p>
          <a:p>
            <a:pPr marL="194310" indent="-19431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>
                <a:latin typeface="Aptos" panose="020B0004020202020204" pitchFamily="34" charset="0"/>
              </a:rPr>
              <a:t>A day and a half packed with breakthrough ideas and collaborative innovation challenges</a:t>
            </a:r>
          </a:p>
          <a:p>
            <a:pPr marL="194310" indent="-19431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>
                <a:latin typeface="Aptos" panose="020B0004020202020204" pitchFamily="34" charset="0"/>
              </a:rPr>
              <a:t>80+ attendees, representing all regions and functions</a:t>
            </a:r>
          </a:p>
          <a:p>
            <a:pPr marL="194310" indent="-19431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>
                <a:latin typeface="Aptos" panose="020B0004020202020204" pitchFamily="34" charset="0"/>
              </a:rPr>
              <a:t>66% first-timers, 34% returning from last year</a:t>
            </a:r>
          </a:p>
          <a:p>
            <a:pPr marL="194310" indent="-19431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>
                <a:latin typeface="Aptos" panose="020B0004020202020204" pitchFamily="34" charset="0"/>
              </a:rPr>
              <a:t>Livestreamed keynote to entire company</a:t>
            </a:r>
          </a:p>
        </p:txBody>
      </p:sp>
      <p:sp>
        <p:nvSpPr>
          <p:cNvPr id="17" name="AutoShape 4" descr="IMG_2917">
            <a:extLst>
              <a:ext uri="{FF2B5EF4-FFF2-40B4-BE49-F238E27FC236}">
                <a16:creationId xmlns:a16="http://schemas.microsoft.com/office/drawing/2014/main" id="{FFAC6265-F541-0399-A68E-50BC6823F1C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Picture 2" descr="A group of people in a room&#10;&#10;AI-generated content may be incorrect.">
            <a:extLst>
              <a:ext uri="{FF2B5EF4-FFF2-40B4-BE49-F238E27FC236}">
                <a16:creationId xmlns:a16="http://schemas.microsoft.com/office/drawing/2014/main" id="{EDFE7718-A4E4-94A4-1D7C-8C25C26B3C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7952" y="2608590"/>
            <a:ext cx="4475879" cy="1349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3883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Cover Slides">
  <a:themeElements>
    <a:clrScheme name="Howard Hues 1">
      <a:dk1>
        <a:srgbClr val="000000"/>
      </a:dk1>
      <a:lt1>
        <a:srgbClr val="FFFFFF"/>
      </a:lt1>
      <a:dk2>
        <a:srgbClr val="747476"/>
      </a:dk2>
      <a:lt2>
        <a:srgbClr val="F4F7FA"/>
      </a:lt2>
      <a:accent1>
        <a:srgbClr val="0074B3"/>
      </a:accent1>
      <a:accent2>
        <a:srgbClr val="288BC0"/>
      </a:accent2>
      <a:accent3>
        <a:srgbClr val="53A2CC"/>
      </a:accent3>
      <a:accent4>
        <a:srgbClr val="7CB9D9"/>
      </a:accent4>
      <a:accent5>
        <a:srgbClr val="A6D0E5"/>
      </a:accent5>
      <a:accent6>
        <a:srgbClr val="CFE7F2"/>
      </a:accent6>
      <a:hlink>
        <a:srgbClr val="C06565"/>
      </a:hlink>
      <a:folHlink>
        <a:srgbClr val="262E37"/>
      </a:folHlink>
    </a:clrScheme>
    <a:fontScheme name="Georgia">
      <a:majorFont>
        <a:latin typeface="Georgia" panose="020405020504050203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eorgia" panose="020405020504050203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00D6BD"/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1600" dirty="0">
            <a:solidFill>
              <a:schemeClr val="bg1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 algn="l">
          <a:defRPr sz="1200" dirty="0" err="1" smtClean="0">
            <a:solidFill>
              <a:schemeClr val="tx2"/>
            </a:solidFill>
            <a:latin typeface="Aptos" panose="020B0004020202020204" pitchFamily="34" charset="0"/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TEC-PPT-01-Template-Basics-2024-01 Release" id="{2726A0C1-B0FA-AE46-B598-7A267DC3B1C8}" vid="{08CCDACD-D6B5-124B-84A6-A17D3C639262}"/>
    </a:ext>
  </a:extLst>
</a:theme>
</file>

<file path=ppt/theme/theme2.xml><?xml version="1.0" encoding="utf-8"?>
<a:theme xmlns:a="http://schemas.openxmlformats.org/drawingml/2006/main" name="Body Content Slides">
  <a:themeElements>
    <a:clrScheme name="Howard Hues 1">
      <a:dk1>
        <a:srgbClr val="000000"/>
      </a:dk1>
      <a:lt1>
        <a:srgbClr val="FFFFFF"/>
      </a:lt1>
      <a:dk2>
        <a:srgbClr val="747476"/>
      </a:dk2>
      <a:lt2>
        <a:srgbClr val="F4F7FA"/>
      </a:lt2>
      <a:accent1>
        <a:srgbClr val="0074B3"/>
      </a:accent1>
      <a:accent2>
        <a:srgbClr val="288BC0"/>
      </a:accent2>
      <a:accent3>
        <a:srgbClr val="53A2CC"/>
      </a:accent3>
      <a:accent4>
        <a:srgbClr val="7CB9D9"/>
      </a:accent4>
      <a:accent5>
        <a:srgbClr val="A6D0E5"/>
      </a:accent5>
      <a:accent6>
        <a:srgbClr val="CFE7F2"/>
      </a:accent6>
      <a:hlink>
        <a:srgbClr val="C06565"/>
      </a:hlink>
      <a:folHlink>
        <a:srgbClr val="262E37"/>
      </a:folHlink>
    </a:clrScheme>
    <a:fontScheme name="Georgia">
      <a:majorFont>
        <a:latin typeface="Georgia" panose="020405020504050203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eorgia" panose="020405020504050203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6"/>
        </a:solidFill>
        <a:ln>
          <a:noFill/>
        </a:ln>
      </a:spPr>
      <a:bodyPr wrap="none" lIns="0" tIns="0" rIns="0" bIns="0" rtlCol="0" anchor="ctr">
        <a:noAutofit/>
      </a:bodyPr>
      <a:lstStyle>
        <a:defPPr algn="l">
          <a:lnSpc>
            <a:spcPct val="110000"/>
          </a:lnSpc>
          <a:spcBef>
            <a:spcPts val="600"/>
          </a:spcBef>
          <a:spcAft>
            <a:spcPts val="400"/>
          </a:spcAft>
          <a:defRPr>
            <a:solidFill>
              <a:srgbClr val="283A43"/>
            </a:solidFill>
            <a:latin typeface="Century Gothic" panose="020B0502020202020204" pitchFamily="34" charset="0"/>
            <a:cs typeface="Arial" charset="0"/>
          </a:defRPr>
        </a:defPPr>
      </a:lstStyle>
    </a:spDef>
    <a:txDef>
      <a:spPr>
        <a:noFill/>
      </a:spPr>
      <a:bodyPr wrap="square" lIns="0" tIns="0" rIns="91440" bIns="0" rtlCol="0">
        <a:spAutoFit/>
      </a:bodyPr>
      <a:lstStyle>
        <a:defPPr algn="l">
          <a:defRPr sz="1200" dirty="0" smtClean="0">
            <a:solidFill>
              <a:schemeClr val="tx2"/>
            </a:solidFill>
            <a:latin typeface="Aptos" panose="020B00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TEC-PPT-01-Template-Basics-2024-01 Release" id="{2726A0C1-B0FA-AE46-B598-7A267DC3B1C8}" vid="{CC43059B-077F-974A-BAB1-CEA4BB44920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ea332a2e-5d03-4589-ac57-58dd1f10df4e" xsi:nil="true"/>
    <lcf76f155ced4ddcb4097134ff3c332f xmlns="c07b6c57-d506-4251-9b1b-d2a2e3bf6314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492D2F90B35674FAEC1577AB284E134" ma:contentTypeVersion="13" ma:contentTypeDescription="Create a new document." ma:contentTypeScope="" ma:versionID="e258ca025e7260c90409c819c289f59b">
  <xsd:schema xmlns:xsd="http://www.w3.org/2001/XMLSchema" xmlns:xs="http://www.w3.org/2001/XMLSchema" xmlns:p="http://schemas.microsoft.com/office/2006/metadata/properties" xmlns:ns2="c07b6c57-d506-4251-9b1b-d2a2e3bf6314" xmlns:ns3="ea332a2e-5d03-4589-ac57-58dd1f10df4e" targetNamespace="http://schemas.microsoft.com/office/2006/metadata/properties" ma:root="true" ma:fieldsID="e7d049bfc25c64b2726ba769e84472b5" ns2:_="" ns3:_="">
    <xsd:import namespace="c07b6c57-d506-4251-9b1b-d2a2e3bf6314"/>
    <xsd:import namespace="ea332a2e-5d03-4589-ac57-58dd1f10df4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7b6c57-d506-4251-9b1b-d2a2e3bf631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7" nillable="true" ma:taxonomy="true" ma:internalName="lcf76f155ced4ddcb4097134ff3c332f" ma:taxonomyFieldName="MediaServiceImageTags" ma:displayName="Image Tags" ma:readOnly="false" ma:fieldId="{5cf76f15-5ced-4ddc-b409-7134ff3c332f}" ma:taxonomyMulti="true" ma:sspId="3b3eacb9-17e5-4d76-986a-f3bb332f285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BillingMetadata" ma:index="20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a332a2e-5d03-4589-ac57-58dd1f10df4e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be33e52f-b5be-4e80-9809-a6ad440886ac}" ma:internalName="TaxCatchAll" ma:showField="CatchAllData" ma:web="ea332a2e-5d03-4589-ac57-58dd1f10df4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C9D02B4-B013-4ABB-8423-D221B430686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FC1D4E3-5766-4C63-90D0-02BB8636D597}">
  <ds:schemaRefs>
    <ds:schemaRef ds:uri="http://www.w3.org/XML/1998/namespace"/>
    <ds:schemaRef ds:uri="http://schemas.openxmlformats.org/package/2006/metadata/core-properties"/>
    <ds:schemaRef ds:uri="http://schemas.microsoft.com/office/2006/metadata/properties"/>
    <ds:schemaRef ds:uri="http://schemas.microsoft.com/office/2006/documentManagement/types"/>
    <ds:schemaRef ds:uri="ea332a2e-5d03-4589-ac57-58dd1f10df4e"/>
    <ds:schemaRef ds:uri="http://purl.org/dc/dcmitype/"/>
    <ds:schemaRef ds:uri="http://purl.org/dc/terms/"/>
    <ds:schemaRef ds:uri="http://purl.org/dc/elements/1.1/"/>
    <ds:schemaRef ds:uri="http://schemas.microsoft.com/office/infopath/2007/PartnerControls"/>
    <ds:schemaRef ds:uri="c07b6c57-d506-4251-9b1b-d2a2e3bf6314"/>
  </ds:schemaRefs>
</ds:datastoreItem>
</file>

<file path=customXml/itemProps3.xml><?xml version="1.0" encoding="utf-8"?>
<ds:datastoreItem xmlns:ds="http://schemas.openxmlformats.org/officeDocument/2006/customXml" ds:itemID="{C79B88E3-02E9-4A58-8CB6-EC49FD2FE7CB}">
  <ds:schemaRefs>
    <ds:schemaRef ds:uri="c07b6c57-d506-4251-9b1b-d2a2e3bf6314"/>
    <ds:schemaRef ds:uri="ea332a2e-5d03-4589-ac57-58dd1f10df4e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1544</Words>
  <Application>Microsoft Macintosh PowerPoint</Application>
  <PresentationFormat>Widescreen</PresentationFormat>
  <Paragraphs>143</Paragraphs>
  <Slides>9</Slides>
  <Notes>8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9" baseType="lpstr">
      <vt:lpstr>.AppleSystemUIFont</vt:lpstr>
      <vt:lpstr>Aptos</vt:lpstr>
      <vt:lpstr>Aptos Mono</vt:lpstr>
      <vt:lpstr>Arial</vt:lpstr>
      <vt:lpstr>Calibri</vt:lpstr>
      <vt:lpstr>Century Gothic</vt:lpstr>
      <vt:lpstr>Courier New</vt:lpstr>
      <vt:lpstr>Cover Slides</vt:lpstr>
      <vt:lpstr>Body Content Slides</vt:lpstr>
      <vt:lpstr>think-cell Slide</vt:lpstr>
      <vt:lpstr>Technology Committee Update</vt:lpstr>
      <vt:lpstr>HHX Mission Refresher</vt:lpstr>
      <vt:lpstr>2025 In Review </vt:lpstr>
      <vt:lpstr>Q4 2025 Highlights</vt:lpstr>
      <vt:lpstr>Maturing HHX</vt:lpstr>
      <vt:lpstr>Resourcing and Operating Model</vt:lpstr>
      <vt:lpstr>Workforce AI Adoption – Embedding AI in Everyday Work </vt:lpstr>
      <vt:lpstr>Workforce Training – Becoming an AI-Proficient Organization</vt:lpstr>
      <vt:lpstr>Inspiring Innovation – 2025 HHX Innovation Summit</vt:lpstr>
    </vt:vector>
  </TitlesOfParts>
  <Company>Howard Hughes Corp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HHX</dc:title>
  <dc:creator>Peter Nguyen</dc:creator>
  <cp:lastModifiedBy>Marcus Spillane</cp:lastModifiedBy>
  <cp:revision>4</cp:revision>
  <cp:lastPrinted>2024-11-15T19:37:27Z</cp:lastPrinted>
  <dcterms:created xsi:type="dcterms:W3CDTF">2024-02-23T16:41:41Z</dcterms:created>
  <dcterms:modified xsi:type="dcterms:W3CDTF">2026-01-28T05:00:13Z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0x0101004492D2F90B35674FAEC1577AB284E134</vt:lpwstr>
  </property>
  <property fmtid="{D5CDD505-2E9C-101B-9397-08002B2CF9AE}" pid="3" name="MediaServiceImageTags">
    <vt:lpwstr/>
  </property>
</Properties>
</file>

<file path=docProps/thumbnail.jpeg>
</file>